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3" r:id="rId1"/>
  </p:sldMasterIdLst>
  <p:notesMasterIdLst>
    <p:notesMasterId r:id="rId46"/>
  </p:notesMasterIdLst>
  <p:sldIdLst>
    <p:sldId id="298" r:id="rId2"/>
    <p:sldId id="291" r:id="rId3"/>
    <p:sldId id="293" r:id="rId4"/>
    <p:sldId id="303" r:id="rId5"/>
    <p:sldId id="316" r:id="rId6"/>
    <p:sldId id="258" r:id="rId7"/>
    <p:sldId id="305" r:id="rId8"/>
    <p:sldId id="309" r:id="rId9"/>
    <p:sldId id="271" r:id="rId10"/>
    <p:sldId id="716" r:id="rId11"/>
    <p:sldId id="717" r:id="rId12"/>
    <p:sldId id="304" r:id="rId13"/>
    <p:sldId id="259" r:id="rId14"/>
    <p:sldId id="314" r:id="rId15"/>
    <p:sldId id="261" r:id="rId16"/>
    <p:sldId id="485" r:id="rId17"/>
    <p:sldId id="323" r:id="rId18"/>
    <p:sldId id="322" r:id="rId19"/>
    <p:sldId id="324" r:id="rId20"/>
    <p:sldId id="325" r:id="rId21"/>
    <p:sldId id="326" r:id="rId22"/>
    <p:sldId id="327" r:id="rId23"/>
    <p:sldId id="295" r:id="rId24"/>
    <p:sldId id="263" r:id="rId25"/>
    <p:sldId id="270" r:id="rId26"/>
    <p:sldId id="482" r:id="rId27"/>
    <p:sldId id="441" r:id="rId28"/>
    <p:sldId id="435" r:id="rId29"/>
    <p:sldId id="436" r:id="rId30"/>
    <p:sldId id="437" r:id="rId31"/>
    <p:sldId id="456" r:id="rId32"/>
    <p:sldId id="457" r:id="rId33"/>
    <p:sldId id="454" r:id="rId34"/>
    <p:sldId id="455" r:id="rId35"/>
    <p:sldId id="465" r:id="rId36"/>
    <p:sldId id="466" r:id="rId37"/>
    <p:sldId id="434" r:id="rId38"/>
    <p:sldId id="467" r:id="rId39"/>
    <p:sldId id="483" r:id="rId40"/>
    <p:sldId id="481" r:id="rId41"/>
    <p:sldId id="476" r:id="rId42"/>
    <p:sldId id="477" r:id="rId43"/>
    <p:sldId id="478" r:id="rId44"/>
    <p:sldId id="47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2D4B"/>
    <a:srgbClr val="FF33CC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21" autoAdjust="0"/>
    <p:restoredTop sz="79173" autoAdjust="0"/>
  </p:normalViewPr>
  <p:slideViewPr>
    <p:cSldViewPr>
      <p:cViewPr varScale="1">
        <p:scale>
          <a:sx n="89" d="100"/>
          <a:sy n="89" d="100"/>
        </p:scale>
        <p:origin x="19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 sz="3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Value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F6B-EE4B-BC9A-3828F89C0CF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F6B-EE4B-BC9A-3828F89C0CF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F6B-EE4B-BC9A-3828F89C0CF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F6B-EE4B-BC9A-3828F89C0CFB}"/>
              </c:ext>
            </c:extLst>
          </c:dPt>
          <c:cat>
            <c:strRef>
              <c:f>Sheet1!$A$2:$A$5</c:f>
              <c:strCache>
                <c:ptCount val="4"/>
                <c:pt idx="0">
                  <c:v>Exams</c:v>
                </c:pt>
                <c:pt idx="1">
                  <c:v>Basic HW</c:v>
                </c:pt>
                <c:pt idx="2">
                  <c:v>Adv. HW</c:v>
                </c:pt>
                <c:pt idx="3">
                  <c:v>Programs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52</c:v>
                </c:pt>
                <c:pt idx="1">
                  <c:v>8</c:v>
                </c:pt>
                <c:pt idx="2">
                  <c:v>20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966-1641-8849-1850C00E9B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Sheet1!$A$2:$A$17</cx:f>
        <cx:lvl ptCount="16">
          <cx:pt idx="0">Exam</cx:pt>
          <cx:pt idx="1">Basic HW</cx:pt>
          <cx:pt idx="2">Adv. HW</cx:pt>
          <cx:pt idx="3">Progr. HW</cx:pt>
        </cx:lvl>
        <cx:lvl ptCount="0"/>
        <cx:lvl ptCount="0"/>
      </cx:strDim>
      <cx:numDim type="size">
        <cx:f>Sheet1!$B$2:$B$17</cx:f>
        <cx:lvl ptCount="16" formatCode="General">
          <cx:pt idx="0">13</cx:pt>
          <cx:pt idx="1">2</cx:pt>
          <cx:pt idx="2">5</cx:pt>
          <cx:pt idx="3">5</cx:pt>
        </cx:lvl>
      </cx:numDim>
    </cx:data>
  </cx:chartData>
  <cx:chart>
    <cx:plotArea>
      <cx:plotAreaRegion>
        <cx:series layoutId="treemap" uniqueId="{7FEC1080-B239-064A-ADEB-60995A3E42D1}">
          <cx:tx>
            <cx:txData>
              <cx:f>Sheet1!$B$1</cx:f>
              <cx:v>Series1</cx:v>
            </cx:txData>
          </cx:tx>
          <cx:dataLabels pos="inEnd">
            <cx:txPr>
              <a:bodyPr vertOverflow="overflow" horzOverflow="overflow" wrap="square" lIns="0" tIns="0" rIns="0" bIns="0"/>
              <a:lstStyle/>
              <a:p>
                <a:pPr algn="ctr" rtl="0">
                  <a:defRPr sz="2000" b="0" i="0">
                    <a:solidFill>
                      <a:srgbClr val="FFFFFF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n-US" sz="2000"/>
              </a:p>
            </cx:txPr>
            <cx:visibility seriesName="0" categoryName="1" value="0"/>
          </cx:dataLabels>
          <cx:dataId val="0"/>
          <cx:layoutPr>
            <cx:parentLabelLayout val="overlapping"/>
          </cx:layoutPr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10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 w="19050">
        <a:solidFill>
          <a:schemeClr val="bg1"/>
        </a:solidFill>
      </a:ln>
    </cs:spPr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0.14336</cdr:x>
      <cdr:y>0.47129</cdr:y>
    </cdr:from>
    <cdr:to>
      <cdr:x>0.29021</cdr:x>
      <cdr:y>0.62653</cdr:y>
    </cdr:to>
    <cdr:sp macro="" textlink="">
      <cdr:nvSpPr>
        <cdr:cNvPr id="2" name="TextBox 7">
          <a:extLst xmlns:a="http://schemas.openxmlformats.org/drawingml/2006/main">
            <a:ext uri="{FF2B5EF4-FFF2-40B4-BE49-F238E27FC236}">
              <a16:creationId xmlns:a16="http://schemas.microsoft.com/office/drawing/2014/main" id="{699DE2D7-226D-A340-9C70-7624C244B4A0}"/>
            </a:ext>
          </a:extLst>
        </cdr:cNvPr>
        <cdr:cNvSpPr txBox="1"/>
      </cdr:nvSpPr>
      <cdr:spPr>
        <a:xfrm xmlns:a="http://schemas.openxmlformats.org/drawingml/2006/main">
          <a:off x="1562100" y="2522860"/>
          <a:ext cx="1600200" cy="83099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1" dirty="0"/>
            <a:t>Adv HWs</a:t>
          </a:r>
        </a:p>
        <a:p xmlns:a="http://schemas.openxmlformats.org/drawingml/2006/main">
          <a:pPr algn="ctr"/>
          <a:r>
            <a:rPr lang="en-US" sz="2400" b="1" dirty="0"/>
            <a:t>20%</a:t>
          </a:r>
        </a:p>
      </cdr:txBody>
    </cdr:sp>
  </cdr:relSizeAnchor>
  <cdr:relSizeAnchor xmlns:cdr="http://schemas.openxmlformats.org/drawingml/2006/chartDrawing">
    <cdr:from>
      <cdr:x>0.21678</cdr:x>
      <cdr:y>0.84476</cdr:y>
    </cdr:from>
    <cdr:to>
      <cdr:x>0.36364</cdr:x>
      <cdr:y>1</cdr:y>
    </cdr:to>
    <cdr:sp macro="" textlink="">
      <cdr:nvSpPr>
        <cdr:cNvPr id="3" name="TextBox 7">
          <a:extLst xmlns:a="http://schemas.openxmlformats.org/drawingml/2006/main">
            <a:ext uri="{FF2B5EF4-FFF2-40B4-BE49-F238E27FC236}">
              <a16:creationId xmlns:a16="http://schemas.microsoft.com/office/drawing/2014/main" id="{75E129AF-A11B-F94C-A305-4CB93CB722A9}"/>
            </a:ext>
          </a:extLst>
        </cdr:cNvPr>
        <cdr:cNvSpPr txBox="1"/>
      </cdr:nvSpPr>
      <cdr:spPr>
        <a:xfrm xmlns:a="http://schemas.openxmlformats.org/drawingml/2006/main">
          <a:off x="2362200" y="4522053"/>
          <a:ext cx="1600200" cy="83099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1" dirty="0"/>
            <a:t>Basic HWs</a:t>
          </a:r>
        </a:p>
        <a:p xmlns:a="http://schemas.openxmlformats.org/drawingml/2006/main">
          <a:pPr algn="ctr"/>
          <a:r>
            <a:rPr lang="en-US" sz="2400" b="1" dirty="0"/>
            <a:t>20%</a:t>
          </a:r>
        </a:p>
      </cdr:txBody>
    </cdr:sp>
  </cdr:relSizeAnchor>
</c:userShape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tiff>
</file>

<file path=ppt/media/image3.jpe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661034-9F82-8F48-9A83-F58E60F9D938}" type="datetimeFigureOut">
              <a:rPr lang="en-US" smtClean="0"/>
              <a:t>1/20/22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8D9EFC-C18D-9343-8FAC-BB521FE63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806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D9EFC-C18D-9343-8FAC-BB521FE639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6872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6D2E47-C92D-4534-9BB8-6325B253624D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400800" cy="3600450"/>
          </a:xfrm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5915" y="4558927"/>
            <a:ext cx="5363372" cy="4323828"/>
          </a:xfrm>
          <a:noFill/>
          <a:ln/>
        </p:spPr>
        <p:txBody>
          <a:bodyPr/>
          <a:lstStyle/>
          <a:p>
            <a:r>
              <a:rPr lang="en-US"/>
              <a:t>Will this always finish?  Yes, because we have pennies!</a:t>
            </a:r>
          </a:p>
        </p:txBody>
      </p:sp>
    </p:spTree>
    <p:extLst>
      <p:ext uri="{BB962C8B-B14F-4D97-AF65-F5344CB8AC3E}">
        <p14:creationId xmlns:p14="http://schemas.microsoft.com/office/powerpoint/2010/main" val="18581861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1F8137-5628-489C-8F34-1267C6EC6E68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400800" cy="3600450"/>
          </a:xfrm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5915" y="4558927"/>
            <a:ext cx="5363372" cy="4323828"/>
          </a:xfrm>
          <a:noFill/>
          <a:ln/>
        </p:spPr>
        <p:txBody>
          <a:bodyPr/>
          <a:lstStyle/>
          <a:p>
            <a:r>
              <a:rPr lang="en-US" dirty="0"/>
              <a:t>Use a funny name for the 11-cent coin.  Name it after yourself, or call it a “</a:t>
            </a:r>
            <a:r>
              <a:rPr lang="en-US" dirty="0" err="1"/>
              <a:t>Kardashian</a:t>
            </a:r>
            <a:r>
              <a:rPr lang="en-US" dirty="0"/>
              <a:t>” or</a:t>
            </a:r>
            <a:r>
              <a:rPr lang="en-US" baseline="0" dirty="0"/>
              <a:t> a </a:t>
            </a:r>
            <a:r>
              <a:rPr lang="en-US" baseline="0" dirty="0" err="1"/>
              <a:t>Floryan</a:t>
            </a:r>
            <a:r>
              <a:rPr lang="en-US" baseline="0" dirty="0"/>
              <a:t> </a:t>
            </a:r>
            <a:r>
              <a:rPr lang="en-US" dirty="0"/>
              <a:t>or something.</a:t>
            </a:r>
          </a:p>
          <a:p>
            <a:endParaRPr lang="en-US" dirty="0"/>
          </a:p>
          <a:p>
            <a:r>
              <a:rPr lang="en-US" dirty="0"/>
              <a:t>If our set of coins contains a “</a:t>
            </a:r>
            <a:r>
              <a:rPr lang="en-US" dirty="0" err="1"/>
              <a:t>Kardashian</a:t>
            </a:r>
            <a:r>
              <a:rPr lang="en-US" dirty="0"/>
              <a:t>” plus the usual, then our algorithm will return first a </a:t>
            </a:r>
            <a:r>
              <a:rPr lang="en-US" dirty="0" err="1"/>
              <a:t>Kardashian</a:t>
            </a:r>
            <a:r>
              <a:rPr lang="en-US" dirty="0"/>
              <a:t>, then four pennies.  Five coins.  The best answer is a dime and a nickel, or two coins.</a:t>
            </a:r>
          </a:p>
        </p:txBody>
      </p:sp>
    </p:spTree>
    <p:extLst>
      <p:ext uri="{BB962C8B-B14F-4D97-AF65-F5344CB8AC3E}">
        <p14:creationId xmlns:p14="http://schemas.microsoft.com/office/powerpoint/2010/main" val="1116274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D9EFC-C18D-9343-8FAC-BB521FE639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66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D9EFC-C18D-9343-8FAC-BB521FE639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546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Euclid – first algorithm (Euclidean algorithm for computing </a:t>
            </a:r>
            <a:r>
              <a:rPr lang="en-US" dirty="0" err="1"/>
              <a:t>gcds</a:t>
            </a:r>
            <a:r>
              <a:rPr lang="en-US" dirty="0"/>
              <a:t>)</a:t>
            </a:r>
          </a:p>
          <a:p>
            <a:r>
              <a:rPr lang="en-US" dirty="0"/>
              <a:t>Al-Khwarizmi – where the word “algebra” comes from, introduced positional number system (major improvement over systems like Roman numerals)</a:t>
            </a:r>
          </a:p>
          <a:p>
            <a:r>
              <a:rPr lang="en-US" dirty="0"/>
              <a:t>Gauss – mathematician (numerous contributions: e.g., Gaussian elimination)</a:t>
            </a:r>
          </a:p>
          <a:p>
            <a:r>
              <a:rPr lang="en-US" dirty="0"/>
              <a:t>Ada Lovelace – wrote the first computer algorithm for calculating Bernoulli numbers (for Babbage’s proposed general computer, the Analytical Engine)</a:t>
            </a:r>
          </a:p>
          <a:p>
            <a:r>
              <a:rPr lang="en-US" dirty="0"/>
              <a:t>Alan Turing – abstract models for computing</a:t>
            </a:r>
          </a:p>
          <a:p>
            <a:r>
              <a:rPr lang="en-US" dirty="0"/>
              <a:t>Stephen Cook – theory of NP hardness</a:t>
            </a:r>
          </a:p>
          <a:p>
            <a:r>
              <a:rPr lang="en-US" dirty="0" err="1"/>
              <a:t>Edsger</a:t>
            </a:r>
            <a:r>
              <a:rPr lang="en-US" dirty="0"/>
              <a:t> Dijkstra – graph algorithms</a:t>
            </a:r>
          </a:p>
          <a:p>
            <a:r>
              <a:rPr lang="en-US" dirty="0"/>
              <a:t>Don Knuth – asymptotic notation, Art of Computer Programming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D9EFC-C18D-9343-8FAC-BB521FE639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944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D9EFC-C18D-9343-8FAC-BB521FE639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53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D9EFC-C18D-9343-8FAC-BB521FE639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8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Failure to mask will result in reporting to UJC and professionalism penalty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872C9-C2F9-694C-A69C-C1502C727B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055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Failure to mask will result in reporting to UJC and professionalism penalty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872C9-C2F9-694C-A69C-C1502C727B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055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D9EFC-C18D-9343-8FAC-BB521FE639C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81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5464C-F197-41DA-A2B4-A6586B752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779371"/>
            <a:ext cx="12192000" cy="2002440"/>
          </a:xfrm>
          <a:prstGeom prst="rect">
            <a:avLst/>
          </a:prstGeom>
          <a:solidFill>
            <a:srgbClr val="E57200"/>
          </a:solidFill>
        </p:spPr>
        <p:txBody>
          <a:bodyPr anchor="ctr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4E30F-933F-4704-82EE-90EA43906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0980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AA62A-32DD-4730-ACA5-3ECD56190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073F3-976A-F14B-95AC-AE601E11147E}" type="datetime1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C5782-C48B-4424-B4DD-FA504984C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D39A0-EBAB-4F98-BA1D-3C8D02DA8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34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B0230-68BA-4147-B5B5-960B32054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9573BC-D4EA-4365-AAC2-573648116E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09A0F-5E96-46A7-AEAC-B376B9487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648B-3982-E64D-9EC2-84C8E338B9A5}" type="datetime1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11498-9E07-4635-BB07-930B7E110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77069-8DDB-4A90-8E26-D6141C44C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92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0504D2-AEED-4FD5-9C77-012AD1DB7B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A3CBFF-DFED-4A61-B21E-D9DFFBE0D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36048-BCD2-425A-8A31-A54246AF8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A1376-7588-8A45-A955-FF0129E4109E}" type="datetime1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FC62F-DC24-4989-A44D-CC5DF2C44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408EE-FF83-4E46-BEB2-A4A508521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16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78684-BC43-45D6-AC1A-DCF4F0E07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54666"/>
          </a:xfrm>
          <a:prstGeom prst="rect">
            <a:avLst/>
          </a:prstGeom>
          <a:solidFill>
            <a:srgbClr val="232D4B"/>
          </a:solidFill>
        </p:spPr>
        <p:txBody>
          <a:bodyPr/>
          <a:lstStyle>
            <a:lvl1pPr algn="ctr">
              <a:defRPr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D54B-1B82-4ED9-968D-C85E9DE7E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400"/>
            <a:ext cx="10515600" cy="460904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91BA90-4067-4496-AFE8-D4F75F623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30B6-824A-6B44-A61F-BF7F49F70111}" type="datetime1">
              <a:rPr lang="en-US" smtClean="0"/>
              <a:t>1/20/22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E92661-1407-48FA-A2FD-41BF094D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33888A-32D0-44AC-A255-D457AFB3B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8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5715-884F-4C6A-B01B-D9663D291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64476"/>
            <a:ext cx="12192000" cy="1778086"/>
          </a:xfrm>
          <a:prstGeom prst="rect">
            <a:avLst/>
          </a:prstGeom>
          <a:solidFill>
            <a:srgbClr val="E57200"/>
          </a:solidFill>
        </p:spPr>
        <p:txBody>
          <a:bodyPr anchor="ctr"/>
          <a:lstStyle>
            <a:lvl1pPr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78D8E-38C4-44EE-B5F4-7AB6DC23B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959178"/>
            <a:ext cx="10515600" cy="113047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9B6A9-D585-4854-AA97-87B7EAA6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9525-AAD8-6246-B26D-745F863B47AC}" type="datetime1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BEEB4-A0A4-453A-8A9E-EA2C6402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AE1C2-CED2-4349-9BCD-2A2329FA6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82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92872-D2B3-4259-853E-91721529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EFFCC-2484-48AA-B9CC-6851BFABEA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36441-0C09-4C60-8C18-D588B8172B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BBE522-FD33-4A0B-A809-F85F54BFF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50D40-4F4C-234C-894C-F1D59D03212A}" type="datetime1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E8DDE-F08B-464F-B5C2-BF79991B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1BC7E-B237-468E-9B91-07C26B231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685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E81D5-8AA7-45B9-B7CE-C00E670FA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B8DA6-A5D7-4197-A3F5-FBCFE1DAE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85EDDC-26EA-4BE0-B470-A49AEA99E4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3CD6D8-6A28-41F6-A387-E5FEF5FE53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740EC-C68A-42D2-9FD4-718039220D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9BCCC9-589A-49BD-A564-284FE81D8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EDD16-80E7-0148-8FB5-FE48807D24F0}" type="datetime1">
              <a:rPr lang="en-US" smtClean="0"/>
              <a:t>1/20/22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A2F418-6D7D-4F57-A927-6688E42FE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01CE9C-9DB1-464B-B9AA-1E3E45649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3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9CA2D-6457-46C3-9614-17FFF8B59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BE6EAA-B395-417F-B3BB-43A5B77E7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E64F6-78D7-0B45-B0DE-EFB70B0E9CB4}" type="datetime1">
              <a:rPr lang="en-US" smtClean="0"/>
              <a:t>1/20/22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FE201-900A-4B56-A553-03F74F7CD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E65710-12EF-4D06-A1CF-509126503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46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984995-ED36-4C87-A479-CB53560C5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6C2D8-41AD-C245-B839-B7A2521D241F}" type="datetime1">
              <a:rPr lang="en-US" smtClean="0"/>
              <a:t>1/20/22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574445-47E1-4632-A06B-B90CE54E5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CFA77-6A6B-48A1-B658-9E4F71CF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672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14D5-814E-4457-BB16-4CE2B779B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8EFD3-5817-4649-A463-2C1430EB7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64329-1AD7-4B2A-8480-083A1D5BB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F9349-13AA-4AB4-A644-652E1459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6EAB1-5469-A445-B000-E929EE5A9538}" type="datetime1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E59764-22E8-491F-98E8-66E83B9CB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E2139-89B1-49BA-9B24-A035F335C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84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178F-B3AB-4C4C-8C63-B970B253B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812DFE-73DC-4E6A-B763-95B834AE78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7C0C5-0633-4A78-A4DA-8252C65E8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23D9A-8E20-445A-A9BB-C40897E64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2EE8-0DBA-E744-B9CE-C2A47E1431CA}" type="datetime1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3B312-3EEE-4C07-B4A0-9900AE151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9C50-4665-4108-92D3-F1A20C7B3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936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838D22-06CF-4959-860A-F7C13E545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1683B-576A-4344-B6CD-F73AF6873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6650D-7BED-4E32-B25C-76F9CAC593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BC7C2-1970-264C-9198-E99C9F5B82EE}" type="datetime1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FF520-B7BF-4E6E-ADAF-6F6A64B647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D84FC-F8A2-4069-996D-124F9ACFF2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8603E-186F-4CC7-B8E2-5FD613D3E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686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earch.lib.virginia.edu/catalog/u6757775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mailto:jrhott@virginia.edu" TargetMode="External"/><Relationship Id="rId2" Type="http://schemas.openxmlformats.org/officeDocument/2006/relationships/hyperlink" Target="mailto:horton@virginia.edu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13" Type="http://schemas.openxmlformats.org/officeDocument/2006/relationships/image" Target="../media/image11.jpeg"/><Relationship Id="rId3" Type="http://schemas.openxmlformats.org/officeDocument/2006/relationships/image" Target="../media/image2.jpeg"/><Relationship Id="rId7" Type="http://schemas.openxmlformats.org/officeDocument/2006/relationships/image" Target="../media/image3.jpeg"/><Relationship Id="rId12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eg"/><Relationship Id="rId11" Type="http://schemas.openxmlformats.org/officeDocument/2006/relationships/image" Target="../media/image7.jpeg"/><Relationship Id="rId5" Type="http://schemas.openxmlformats.org/officeDocument/2006/relationships/image" Target="../media/image9.jpeg"/><Relationship Id="rId10" Type="http://schemas.openxmlformats.org/officeDocument/2006/relationships/image" Target="../media/image10.jpeg"/><Relationship Id="rId4" Type="http://schemas.openxmlformats.org/officeDocument/2006/relationships/image" Target="../media/image4.jpeg"/><Relationship Id="rId9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notesSlide" Target="../notesSlides/notesSlide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notesSlide" Target="../notesSlides/notesSlide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10" Type="http://schemas.openxmlformats.org/officeDocument/2006/relationships/image" Target="../media/image19.jpeg"/><Relationship Id="rId4" Type="http://schemas.openxmlformats.org/officeDocument/2006/relationships/image" Target="../media/image13.jpeg"/><Relationship Id="rId9" Type="http://schemas.openxmlformats.org/officeDocument/2006/relationships/image" Target="../media/image18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cDA3_5982h8?t=4m4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uva-cs.github.io/cs4102-s2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50BDD-E220-4E5C-BC6D-84FD42E96D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CS 4102: Algorithms</a:t>
            </a:r>
            <a:br>
              <a:rPr lang="en-US" dirty="0"/>
            </a:br>
            <a:br>
              <a:rPr lang="en-US" sz="1100" dirty="0"/>
            </a:br>
            <a:r>
              <a:rPr lang="en-US" sz="4400" dirty="0"/>
              <a:t>Lecture 1: Introduction and Logistics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2F040-557E-4279-B220-4F8A2EB6FB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1000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Co-instructors:  Robbie </a:t>
            </a:r>
            <a:r>
              <a:rPr lang="en-US" dirty="0" err="1"/>
              <a:t>Hott</a:t>
            </a:r>
            <a:r>
              <a:rPr lang="en-US" dirty="0"/>
              <a:t> and Tom Horton</a:t>
            </a:r>
          </a:p>
          <a:p>
            <a:r>
              <a:rPr lang="en-US" dirty="0"/>
              <a:t>Spring 2022</a:t>
            </a:r>
          </a:p>
        </p:txBody>
      </p:sp>
    </p:spTree>
    <p:extLst>
      <p:ext uri="{BB962C8B-B14F-4D97-AF65-F5344CB8AC3E}">
        <p14:creationId xmlns:p14="http://schemas.microsoft.com/office/powerpoint/2010/main" val="1162166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AD6DF-FDEA-5547-BC63-93400EE9B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Course Modifications (Hott)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3B81D-2C4F-CC44-B005-0DFF4A33F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178657"/>
            <a:ext cx="6246407" cy="3998306"/>
          </a:xfrm>
        </p:spPr>
        <p:txBody>
          <a:bodyPr>
            <a:normAutofit/>
          </a:bodyPr>
          <a:lstStyle/>
          <a:p>
            <a:pPr marL="458788" indent="-444500">
              <a:buFont typeface="Arial" panose="020B0604020202020204" pitchFamily="34" charset="0"/>
              <a:buChar char="•"/>
            </a:pPr>
            <a:r>
              <a:rPr lang="en-US" dirty="0"/>
              <a:t>Following University Guidance in this course when meeting in person</a:t>
            </a:r>
          </a:p>
          <a:p>
            <a:pPr marL="1144588" lvl="1" indent="-444500"/>
            <a:r>
              <a:rPr lang="en-US" dirty="0"/>
              <a:t>Masks are </a:t>
            </a:r>
            <a:r>
              <a:rPr lang="en-US" i="1" dirty="0"/>
              <a:t>REQUIRED</a:t>
            </a:r>
            <a:r>
              <a:rPr lang="en-US" dirty="0"/>
              <a:t> in lecture</a:t>
            </a:r>
            <a:endParaRPr lang="en-US" sz="1800" dirty="0"/>
          </a:p>
          <a:p>
            <a:pPr marL="1144588" lvl="1" indent="-444500"/>
            <a:r>
              <a:rPr lang="en-US" dirty="0"/>
              <a:t>Masks will always be encouraged</a:t>
            </a:r>
          </a:p>
          <a:p>
            <a:pPr marL="458788" indent="-444500">
              <a:buFont typeface="Arial" panose="020B0604020202020204" pitchFamily="34" charset="0"/>
              <a:buChar char="•"/>
            </a:pPr>
            <a:r>
              <a:rPr lang="en-US" dirty="0"/>
              <a:t>All lectures recorded and posted</a:t>
            </a:r>
          </a:p>
          <a:p>
            <a:pPr marL="458788" indent="-444500">
              <a:buFont typeface="Arial" panose="020B0604020202020204" pitchFamily="34" charset="0"/>
              <a:buChar char="•"/>
            </a:pPr>
            <a:r>
              <a:rPr lang="en-US" dirty="0" err="1"/>
              <a:t>Hott’s</a:t>
            </a:r>
            <a:r>
              <a:rPr lang="en-US" dirty="0"/>
              <a:t> office hours: on Zoom only</a:t>
            </a:r>
            <a:br>
              <a:rPr lang="en-US" dirty="0"/>
            </a:br>
            <a:r>
              <a:rPr lang="en-US" dirty="0"/>
              <a:t>(for now)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A81153-6B81-114B-818F-C3533A324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7C19254-FDCA-7649-A489-0FB21FFBA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1574" y="1760627"/>
            <a:ext cx="2393950" cy="423672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F70641CD-82F8-E448-865E-C23EDF5D1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7624" y="3474294"/>
            <a:ext cx="2644153" cy="332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47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AD6DF-FDEA-5547-BC63-93400EE9B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Course Modifications (Hott)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3B81D-2C4F-CC44-B005-0DFF4A33F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8657"/>
            <a:ext cx="5919061" cy="3998306"/>
          </a:xfrm>
        </p:spPr>
        <p:txBody>
          <a:bodyPr>
            <a:normAutofit/>
          </a:bodyPr>
          <a:lstStyle/>
          <a:p>
            <a:pPr marL="412750" indent="-412750">
              <a:buFont typeface="Arial" panose="020B0604020202020204" pitchFamily="34" charset="0"/>
              <a:buChar char="•"/>
            </a:pPr>
            <a:r>
              <a:rPr lang="en-US" dirty="0"/>
              <a:t>If you feel ill, please stay home</a:t>
            </a:r>
          </a:p>
          <a:p>
            <a:pPr marL="749300" lvl="1" indent="-290513"/>
            <a:r>
              <a:rPr lang="en-US" dirty="0"/>
              <a:t>I will </a:t>
            </a:r>
            <a:r>
              <a:rPr lang="en-US" b="1" dirty="0"/>
              <a:t>never</a:t>
            </a:r>
            <a:r>
              <a:rPr lang="en-US" dirty="0"/>
              <a:t> take attendance</a:t>
            </a:r>
          </a:p>
          <a:p>
            <a:pPr marL="749300" lvl="2" indent="-290513"/>
            <a:r>
              <a:rPr lang="en-US" sz="2400" dirty="0"/>
              <a:t>I will work with you—if you stay home—to ensure it does not affect your grade</a:t>
            </a:r>
          </a:p>
          <a:p>
            <a:pPr marL="412750" indent="-412750">
              <a:buFont typeface="Arial" panose="020B0604020202020204" pitchFamily="34" charset="0"/>
              <a:buChar char="•"/>
            </a:pPr>
            <a:r>
              <a:rPr lang="en-US" dirty="0"/>
              <a:t>If you are uncomfortable, you are welcome to stay home</a:t>
            </a:r>
          </a:p>
          <a:p>
            <a:pPr marL="749300" lvl="2" indent="-292100"/>
            <a:r>
              <a:rPr lang="en-US" sz="2400" dirty="0"/>
              <a:t>I will work with you to ensure it does not affect your grade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A81153-6B81-114B-818F-C3533A324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FC0B7E52-960D-4F47-B61B-7377BADD2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1574" y="1760627"/>
            <a:ext cx="2393950" cy="423672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C0BEF923-16CF-5B4C-B848-889FE7ABA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7624" y="3474294"/>
            <a:ext cx="2644153" cy="332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289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15556"/>
            <a:ext cx="10515600" cy="4609044"/>
          </a:xfrm>
        </p:spPr>
        <p:txBody>
          <a:bodyPr>
            <a:normAutofit/>
          </a:bodyPr>
          <a:lstStyle/>
          <a:p>
            <a:r>
              <a:rPr lang="en-US" sz="2800" dirty="0"/>
              <a:t>Discrete Math (CS 2102)</a:t>
            </a:r>
          </a:p>
          <a:p>
            <a:r>
              <a:rPr lang="en-US" sz="2800" dirty="0"/>
              <a:t>Data Structures (CS 2150) with C- or higher</a:t>
            </a:r>
          </a:p>
          <a:p>
            <a:r>
              <a:rPr lang="en-US" sz="2800" dirty="0"/>
              <a:t>Derivatives, series (</a:t>
            </a:r>
            <a:r>
              <a:rPr lang="en-US" sz="2800" dirty="0" err="1"/>
              <a:t>Calc</a:t>
            </a:r>
            <a:r>
              <a:rPr lang="en-US" sz="2800" dirty="0"/>
              <a:t> I)</a:t>
            </a:r>
          </a:p>
          <a:p>
            <a:r>
              <a:rPr lang="en-US" sz="2800" dirty="0"/>
              <a:t>Tenacity</a:t>
            </a:r>
          </a:p>
          <a:p>
            <a:r>
              <a:rPr lang="en-US" sz="2800" dirty="0"/>
              <a:t>Inquisitiveness</a:t>
            </a:r>
          </a:p>
          <a:p>
            <a:r>
              <a:rPr lang="en-US" sz="2800" dirty="0"/>
              <a:t>Creativity</a:t>
            </a:r>
          </a:p>
          <a:p>
            <a:endParaRPr lang="en-US" dirty="0"/>
          </a:p>
          <a:p>
            <a:r>
              <a:rPr lang="en-US" sz="2800" dirty="0"/>
              <a:t>Note: CS2150 pre-req taken seriously. Don’t meet it?  Need approval or you will be dropped (after add deadline). </a:t>
            </a:r>
            <a:r>
              <a:rPr lang="en-US" dirty="0">
                <a:sym typeface="Wingdings" pitchFamily="2" charset="2"/>
              </a:rPr>
              <a:t>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61F48-0662-F648-9DC8-F10818603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48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will be a very </a:t>
            </a:r>
            <a:r>
              <a:rPr lang="en-US" u="sng" dirty="0"/>
              <a:t>difficult</a:t>
            </a:r>
            <a:r>
              <a:rPr lang="en-US" dirty="0"/>
              <a:t> class</a:t>
            </a:r>
          </a:p>
          <a:p>
            <a:pPr lvl="1"/>
            <a:r>
              <a:rPr lang="en-US" dirty="0"/>
              <a:t>Hard material</a:t>
            </a:r>
          </a:p>
          <a:p>
            <a:pPr lvl="1"/>
            <a:r>
              <a:rPr lang="en-US" dirty="0"/>
              <a:t>“Holy grail” of computer science</a:t>
            </a:r>
          </a:p>
          <a:p>
            <a:pPr lvl="1"/>
            <a:r>
              <a:rPr lang="en-US" dirty="0"/>
              <a:t>Useful in practice</a:t>
            </a:r>
          </a:p>
          <a:p>
            <a:pPr lvl="1"/>
            <a:r>
              <a:rPr lang="en-US" dirty="0"/>
              <a:t>Job interviews</a:t>
            </a:r>
          </a:p>
          <a:p>
            <a:r>
              <a:rPr lang="en-US" dirty="0"/>
              <a:t>Lots of opportunities to succeed!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5732" y="4343071"/>
            <a:ext cx="3525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Hopefully not you…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90EADE-75F3-4816-9291-406C3C82B27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6807" y="5181600"/>
            <a:ext cx="7138386" cy="1382782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>
          <a:xfrm>
            <a:off x="9296400" y="3847922"/>
            <a:ext cx="1668517" cy="1000125"/>
          </a:xfrm>
          <a:prstGeom prst="wedgeRoundRectCallout">
            <a:avLst>
              <a:gd name="adj1" fmla="val -41523"/>
              <a:gd name="adj2" fmla="val 113967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I Quit!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EC6A1-6CA6-384E-ADF7-17181776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“Learning Sources”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3061" y="5334001"/>
            <a:ext cx="10972800" cy="1147804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All of these are important.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Realistically, IMHO it’s impossible to get all the “book knowledge”</a:t>
            </a:r>
            <a:br>
              <a:rPr lang="en-US" dirty="0"/>
            </a:br>
            <a:r>
              <a:rPr lang="en-US" dirty="0"/>
              <a:t>from lectures and slides!</a:t>
            </a:r>
          </a:p>
          <a:p>
            <a:pPr lvl="1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B20EE7-8854-5746-88A4-7738FC4ECB22}"/>
              </a:ext>
            </a:extLst>
          </p:cNvPr>
          <p:cNvSpPr txBox="1"/>
          <p:nvPr/>
        </p:nvSpPr>
        <p:spPr>
          <a:xfrm>
            <a:off x="1143000" y="1740406"/>
            <a:ext cx="8991600" cy="584775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From what sources will you learn?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1D5DE-454E-9641-9A1B-7BFE515AA154}"/>
              </a:ext>
            </a:extLst>
          </p:cNvPr>
          <p:cNvSpPr txBox="1"/>
          <p:nvPr/>
        </p:nvSpPr>
        <p:spPr>
          <a:xfrm>
            <a:off x="1166191" y="3037820"/>
            <a:ext cx="5105400" cy="52322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What you get from the slides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D589CE-0411-3641-88DF-22610A7D172A}"/>
              </a:ext>
            </a:extLst>
          </p:cNvPr>
          <p:cNvSpPr txBox="1"/>
          <p:nvPr/>
        </p:nvSpPr>
        <p:spPr>
          <a:xfrm>
            <a:off x="1166191" y="3561040"/>
            <a:ext cx="5105400" cy="52322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Explanations you read in CLRS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F472A9-5E86-A84C-B1E1-44EBAC743FA8}"/>
              </a:ext>
            </a:extLst>
          </p:cNvPr>
          <p:cNvSpPr txBox="1"/>
          <p:nvPr/>
        </p:nvSpPr>
        <p:spPr>
          <a:xfrm>
            <a:off x="1166191" y="2514600"/>
            <a:ext cx="5105400" cy="52322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What I say in Lectures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7369E-3CEF-4944-BEB9-358C846B7F01}"/>
              </a:ext>
            </a:extLst>
          </p:cNvPr>
          <p:cNvSpPr txBox="1"/>
          <p:nvPr/>
        </p:nvSpPr>
        <p:spPr>
          <a:xfrm>
            <a:off x="1166191" y="4084260"/>
            <a:ext cx="5105400" cy="52322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Activities you do in/out of class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7FF74B-3C31-E243-B83C-7E33705AB36F}"/>
              </a:ext>
            </a:extLst>
          </p:cNvPr>
          <p:cNvSpPr txBox="1"/>
          <p:nvPr/>
        </p:nvSpPr>
        <p:spPr>
          <a:xfrm>
            <a:off x="1166191" y="4607480"/>
            <a:ext cx="5105400" cy="52322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Assignments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45538F99-7A1B-3748-9F9A-7AC3DE8CA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111" y="2477200"/>
            <a:ext cx="2247089" cy="2572140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31F25420-B1BA-0448-B6E3-6C9CC0019579}"/>
              </a:ext>
            </a:extLst>
          </p:cNvPr>
          <p:cNvSpPr/>
          <p:nvPr/>
        </p:nvSpPr>
        <p:spPr>
          <a:xfrm>
            <a:off x="6717899" y="3370855"/>
            <a:ext cx="1359408" cy="784830"/>
          </a:xfrm>
          <a:prstGeom prst="rightArrow">
            <a:avLst/>
          </a:pr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BC897-DCC9-B544-A614-785B2BB1A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111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Textbook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1600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You </a:t>
            </a:r>
            <a:r>
              <a:rPr lang="en-US" u="sng" dirty="0"/>
              <a:t>really need to</a:t>
            </a:r>
            <a:r>
              <a:rPr lang="en-US" dirty="0"/>
              <a:t> read and study material other than the slides.</a:t>
            </a:r>
          </a:p>
          <a:p>
            <a:r>
              <a:rPr lang="en-US" dirty="0"/>
              <a:t>There are options, but a textbook is the easiest option.</a:t>
            </a:r>
          </a:p>
          <a:p>
            <a:r>
              <a:rPr lang="en-US" dirty="0"/>
              <a:t>I’ll post readings from CLRS, urge you to read them or get that info from another source.  </a:t>
            </a:r>
            <a:r>
              <a:rPr lang="en-US" b="1" dirty="0"/>
              <a:t>Note: </a:t>
            </a:r>
            <a:r>
              <a:rPr lang="en-US" dirty="0"/>
              <a:t>We will also have some resources posted on Collab site.</a:t>
            </a:r>
          </a:p>
          <a:p>
            <a:pPr lvl="1"/>
            <a:endParaRPr lang="en-US" dirty="0"/>
          </a:p>
        </p:txBody>
      </p:sp>
      <p:pic>
        <p:nvPicPr>
          <p:cNvPr id="4098" name="Picture 2" descr="Image result for cormen leiserson rivest and stein introduction to algorithms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0200" y="3226710"/>
            <a:ext cx="1828801" cy="206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images-na.ssl-images-amazon.com/images/I/41L1hGz69ZL._SX320_BO1,204,203,200_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63000" y="3261640"/>
            <a:ext cx="1375180" cy="213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7E65AB-EB95-CB47-BC29-97BA2C36C9CE}"/>
              </a:ext>
            </a:extLst>
          </p:cNvPr>
          <p:cNvSpPr txBox="1"/>
          <p:nvPr/>
        </p:nvSpPr>
        <p:spPr>
          <a:xfrm>
            <a:off x="152400" y="5529143"/>
            <a:ext cx="533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Cormen</a:t>
            </a:r>
            <a:r>
              <a:rPr lang="en-US" sz="2800" dirty="0"/>
              <a:t> et al. (CLRS) </a:t>
            </a:r>
            <a:r>
              <a:rPr lang="en-US" sz="2800" i="1" dirty="0"/>
              <a:t>Introduction to Algorithms</a:t>
            </a:r>
            <a:r>
              <a:rPr lang="en-US" sz="2800" dirty="0"/>
              <a:t>. </a:t>
            </a:r>
            <a:r>
              <a:rPr lang="en-US" sz="2800" u="sng" dirty="0"/>
              <a:t>3rd</a:t>
            </a:r>
            <a:r>
              <a:rPr lang="en-US" sz="2800" dirty="0"/>
              <a:t> Edition.</a:t>
            </a:r>
          </a:p>
          <a:p>
            <a:pPr algn="ctr"/>
            <a:endParaRPr lang="en-US" sz="2800" dirty="0"/>
          </a:p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36EF0E-F4F2-5A4E-99F3-7FB762892F12}"/>
              </a:ext>
            </a:extLst>
          </p:cNvPr>
          <p:cNvSpPr txBox="1"/>
          <p:nvPr/>
        </p:nvSpPr>
        <p:spPr>
          <a:xfrm>
            <a:off x="7924800" y="564825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Polya</a:t>
            </a:r>
            <a:r>
              <a:rPr lang="en-US" sz="2800" dirty="0"/>
              <a:t>. </a:t>
            </a:r>
            <a:r>
              <a:rPr lang="en-US" sz="2800" i="1" dirty="0"/>
              <a:t>How to Solve It.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146A1A-EE2E-B14C-8336-12ECE1CB5192}"/>
              </a:ext>
            </a:extLst>
          </p:cNvPr>
          <p:cNvSpPr txBox="1"/>
          <p:nvPr/>
        </p:nvSpPr>
        <p:spPr>
          <a:xfrm>
            <a:off x="5638800" y="3557768"/>
            <a:ext cx="3124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Also recommended (but not a primary source)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FA8C4-073A-BC4A-8C81-7491AA99F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16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Textbook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1600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You </a:t>
            </a:r>
            <a:r>
              <a:rPr lang="en-US" u="sng" dirty="0"/>
              <a:t>really need to</a:t>
            </a:r>
            <a:r>
              <a:rPr lang="en-US" dirty="0"/>
              <a:t> read and study material other than the slides.</a:t>
            </a:r>
          </a:p>
          <a:p>
            <a:r>
              <a:rPr lang="en-US" dirty="0"/>
              <a:t>There are options, but a textbook is the easiest option.</a:t>
            </a:r>
          </a:p>
          <a:p>
            <a:r>
              <a:rPr lang="en-US" dirty="0"/>
              <a:t>I’ll post readings from CLRS, urge you to read them or get that info from another source.  </a:t>
            </a:r>
            <a:r>
              <a:rPr lang="en-US" b="1" dirty="0"/>
              <a:t>Note: </a:t>
            </a:r>
            <a:r>
              <a:rPr lang="en-US" dirty="0"/>
              <a:t>We will also have some resources posted on Collab site.</a:t>
            </a:r>
          </a:p>
          <a:p>
            <a:pPr lvl="1"/>
            <a:endParaRPr lang="en-US" dirty="0"/>
          </a:p>
        </p:txBody>
      </p:sp>
      <p:pic>
        <p:nvPicPr>
          <p:cNvPr id="4098" name="Picture 2" descr="Image result for cormen leiserson rivest and stein introduction to algorithms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0200" y="3226710"/>
            <a:ext cx="1828801" cy="206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images-na.ssl-images-amazon.com/images/I/41L1hGz69ZL._SX320_BO1,204,203,200_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63000" y="3261640"/>
            <a:ext cx="1375180" cy="213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7E65AB-EB95-CB47-BC29-97BA2C36C9CE}"/>
              </a:ext>
            </a:extLst>
          </p:cNvPr>
          <p:cNvSpPr txBox="1"/>
          <p:nvPr/>
        </p:nvSpPr>
        <p:spPr>
          <a:xfrm>
            <a:off x="152400" y="5529143"/>
            <a:ext cx="533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Cormen</a:t>
            </a:r>
            <a:r>
              <a:rPr lang="en-US" sz="2800" dirty="0"/>
              <a:t> et al. (CLRS) </a:t>
            </a:r>
            <a:r>
              <a:rPr lang="en-US" sz="2800" i="1" dirty="0"/>
              <a:t>Introduction to Algorithms</a:t>
            </a:r>
            <a:r>
              <a:rPr lang="en-US" sz="2800" dirty="0"/>
              <a:t>. </a:t>
            </a:r>
            <a:r>
              <a:rPr lang="en-US" sz="2800" u="sng" dirty="0"/>
              <a:t>3rd</a:t>
            </a:r>
            <a:r>
              <a:rPr lang="en-US" sz="2800" dirty="0"/>
              <a:t> Edition.</a:t>
            </a:r>
          </a:p>
          <a:p>
            <a:pPr algn="ctr"/>
            <a:endParaRPr lang="en-US" sz="2800" dirty="0"/>
          </a:p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36EF0E-F4F2-5A4E-99F3-7FB762892F12}"/>
              </a:ext>
            </a:extLst>
          </p:cNvPr>
          <p:cNvSpPr txBox="1"/>
          <p:nvPr/>
        </p:nvSpPr>
        <p:spPr>
          <a:xfrm>
            <a:off x="7924800" y="564825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Polya</a:t>
            </a:r>
            <a:r>
              <a:rPr lang="en-US" sz="2800" dirty="0"/>
              <a:t>. </a:t>
            </a:r>
            <a:r>
              <a:rPr lang="en-US" sz="2800" i="1" dirty="0"/>
              <a:t>How to Solve It.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146A1A-EE2E-B14C-8336-12ECE1CB5192}"/>
              </a:ext>
            </a:extLst>
          </p:cNvPr>
          <p:cNvSpPr txBox="1"/>
          <p:nvPr/>
        </p:nvSpPr>
        <p:spPr>
          <a:xfrm>
            <a:off x="5638800" y="3557768"/>
            <a:ext cx="3124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Also recommended (but not a primary source)</a:t>
            </a:r>
          </a:p>
        </p:txBody>
      </p:sp>
      <p:sp>
        <p:nvSpPr>
          <p:cNvPr id="9" name="Speech Bubble: Rectangle with Corners Rounded 7">
            <a:extLst>
              <a:ext uri="{FF2B5EF4-FFF2-40B4-BE49-F238E27FC236}">
                <a16:creationId xmlns:a16="http://schemas.microsoft.com/office/drawing/2014/main" id="{A571F9D2-00B4-C84B-9C24-045A9BF93C01}"/>
              </a:ext>
            </a:extLst>
          </p:cNvPr>
          <p:cNvSpPr/>
          <p:nvPr/>
        </p:nvSpPr>
        <p:spPr>
          <a:xfrm>
            <a:off x="3801181" y="3428999"/>
            <a:ext cx="4984741" cy="1682965"/>
          </a:xfrm>
          <a:prstGeom prst="wedgeRoundRectCallout">
            <a:avLst>
              <a:gd name="adj1" fmla="val -50406"/>
              <a:gd name="adj2" fmla="val 84798"/>
              <a:gd name="adj3" fmla="val 16667"/>
            </a:avLst>
          </a:prstGeom>
          <a:solidFill>
            <a:srgbClr val="232D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>
                <a:solidFill>
                  <a:schemeClr val="bg1"/>
                </a:solidFill>
              </a:rPr>
              <a:t>Freely accessible online via the </a:t>
            </a:r>
            <a:r>
              <a:rPr lang="en-US" sz="3200" b="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UVA librar</a:t>
            </a:r>
            <a:r>
              <a:rPr lang="en-US" sz="3200" b="0" dirty="0">
                <a:solidFill>
                  <a:schemeClr val="bg1"/>
                </a:solidFill>
              </a:rPr>
              <a:t>y</a:t>
            </a:r>
            <a:endParaRPr 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53AA55-631D-C84E-B0ED-9AF96496DB76}"/>
              </a:ext>
            </a:extLst>
          </p:cNvPr>
          <p:cNvSpPr txBox="1"/>
          <p:nvPr/>
        </p:nvSpPr>
        <p:spPr>
          <a:xfrm>
            <a:off x="5027568" y="6220615"/>
            <a:ext cx="62502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4"/>
              </a:rPr>
              <a:t>https://search.lib.virginia.edu/catalog/u6757775</a:t>
            </a:r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476BA-03FF-FF4D-BE5D-BDA6D2852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085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476E3-72B9-E441-8918-883555D43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Units and 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C528B-8761-F44B-AFD3-A551873F0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400"/>
            <a:ext cx="7772400" cy="51622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Four Units: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Sorting, Recurrence Relations, Divide and Conquer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Graphs: Search, Minimum Spanning Trees, Shortest Paths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Dynamic Programming and Greedy Algorithms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Network Flow, Reductions, NP-Completeness</a:t>
            </a:r>
          </a:p>
          <a:p>
            <a:endParaRPr lang="en-US" dirty="0"/>
          </a:p>
          <a:p>
            <a:r>
              <a:rPr lang="en-US" dirty="0"/>
              <a:t>Each unit is 25% of your grade, broken down as follows: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Exam (13%)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Basic HW (2%) and Advanced Homework (5%)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Programming Assignment (5%)</a:t>
            </a:r>
          </a:p>
          <a:p>
            <a:endParaRPr lang="en-US" dirty="0"/>
          </a:p>
          <a:p>
            <a:r>
              <a:rPr lang="en-US" b="1" dirty="0"/>
              <a:t>Note: </a:t>
            </a:r>
            <a:r>
              <a:rPr lang="en-US" dirty="0"/>
              <a:t>unlike last two semesters, each assignment gets a numeric score, and they’re combined to get an overall course score from 0-100.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F9E262FE-08F2-C741-865C-FC1A0F3090E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5607033"/>
                  </p:ext>
                </p:extLst>
              </p:nvPr>
            </p:nvGraphicFramePr>
            <p:xfrm>
              <a:off x="8588115" y="3886200"/>
              <a:ext cx="3505200" cy="2480733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F9E262FE-08F2-C741-865C-FC1A0F3090E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88115" y="3886200"/>
                <a:ext cx="3505200" cy="248073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0A1AAA-4BA5-944D-A3AD-8D8759786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7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2F1F4-AC15-D044-BED9-0527C235B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Grade Components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D8A34B-A459-C24B-AFE2-635DCC4AC7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9696181"/>
              </p:ext>
            </p:extLst>
          </p:nvPr>
        </p:nvGraphicFramePr>
        <p:xfrm>
          <a:off x="685800" y="1123950"/>
          <a:ext cx="10896600" cy="5353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F2AE097-798A-F440-88A1-CC9BD5AE31C3}"/>
              </a:ext>
            </a:extLst>
          </p:cNvPr>
          <p:cNvSpPr txBox="1"/>
          <p:nvPr/>
        </p:nvSpPr>
        <p:spPr>
          <a:xfrm>
            <a:off x="8077200" y="2362200"/>
            <a:ext cx="121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Exams</a:t>
            </a:r>
            <a:br>
              <a:rPr lang="en-US" sz="2400" b="1" dirty="0"/>
            </a:br>
            <a:r>
              <a:rPr lang="en-US" sz="2400" b="1" dirty="0"/>
              <a:t>52%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9DE2D7-226D-A340-9C70-7624C244B4A0}"/>
              </a:ext>
            </a:extLst>
          </p:cNvPr>
          <p:cNvSpPr txBox="1"/>
          <p:nvPr/>
        </p:nvSpPr>
        <p:spPr>
          <a:xfrm>
            <a:off x="3124200" y="1752600"/>
            <a:ext cx="16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Programs</a:t>
            </a:r>
          </a:p>
          <a:p>
            <a:pPr algn="ctr"/>
            <a:r>
              <a:rPr lang="en-US" sz="2400" b="1" dirty="0"/>
              <a:t>20%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1D7661-1E90-954C-963C-DF6F627CB2EE}"/>
              </a:ext>
            </a:extLst>
          </p:cNvPr>
          <p:cNvSpPr txBox="1"/>
          <p:nvPr/>
        </p:nvSpPr>
        <p:spPr>
          <a:xfrm>
            <a:off x="8534400" y="4800600"/>
            <a:ext cx="3048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Overview of these in the next slides. But see syllabus for full details!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170161-30AB-F547-A80D-BFCD382A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65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5C79B-92CD-E14C-AB3F-7F737345A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EFEB5-FBFC-F048-A710-A0FA26239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In-person, in your assigned section’s classroom</a:t>
            </a:r>
          </a:p>
          <a:p>
            <a:r>
              <a:rPr lang="en-US" dirty="0"/>
              <a:t>Exams for Units A, B, and C can be re-taken! (Highest score counts)</a:t>
            </a:r>
          </a:p>
          <a:p>
            <a:r>
              <a:rPr lang="en-US" dirty="0"/>
              <a:t>See schedule on website for 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Exam 1 is Feb. 22.  (Re-take is two weeks later, after spring break)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Re-takes for Units B and C during Final Exam period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Only one chance for Unit D exam, during Final Exam period</a:t>
            </a:r>
          </a:p>
          <a:p>
            <a:endParaRPr lang="en-US" dirty="0"/>
          </a:p>
          <a:p>
            <a:r>
              <a:rPr lang="en-US" dirty="0"/>
              <a:t>In order to re-take an exam, you must have made a reasonable attempt on it the first time!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8D3DD-BDB9-CE4D-9856-DF0BB859D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93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s://engineering.virginia.edu/sites/default/files/styles/faculty_headshot/public/small.jpg?itok=VsPBmqq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103" y="3798434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2</a:t>
            </a:fld>
            <a:endParaRPr lang="en-US"/>
          </a:p>
        </p:txBody>
      </p:sp>
      <p:pic>
        <p:nvPicPr>
          <p:cNvPr id="1026" name="Picture 2" descr="Image result for al khwarizm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7232" y="108332"/>
            <a:ext cx="2248321" cy="3004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alan turi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" y="1302536"/>
            <a:ext cx="2623331" cy="262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edsger dijkstr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937" y="-44182"/>
            <a:ext cx="2295123" cy="3060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arjan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765" y="2577355"/>
            <a:ext cx="2158657" cy="3237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donald knuth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826" y="4250051"/>
            <a:ext cx="2314574" cy="2565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ir Tony Hoare IMG 5125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" y="4053301"/>
            <a:ext cx="2705100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mage result for ada lovelace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6225" y="106680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19517155-C570-6F4C-99B5-7851D6F227C3}"/>
              </a:ext>
            </a:extLst>
          </p:cNvPr>
          <p:cNvSpPr txBox="1">
            <a:spLocks/>
          </p:cNvSpPr>
          <p:nvPr/>
        </p:nvSpPr>
        <p:spPr>
          <a:xfrm>
            <a:off x="380999" y="-327025"/>
            <a:ext cx="6151631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Who’s Who in Algorithms?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B04879A7-5FB1-B14F-91C0-BDF09C84D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309" y="2951261"/>
            <a:ext cx="1781805" cy="1781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stephen cook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4672341"/>
            <a:ext cx="3048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851348BD-02DC-BE4C-A05A-DD6868E58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4454" y="2835628"/>
            <a:ext cx="1736405" cy="2209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2225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467A4-6720-D045-9E1D-276349057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Homeworks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F258A-5D7F-9347-8D2E-FA2720FF2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Goal:</a:t>
            </a:r>
            <a:r>
              <a:rPr lang="en-US" dirty="0"/>
              <a:t> Reinforce basic concepts and prepare you for exam</a:t>
            </a:r>
          </a:p>
          <a:p>
            <a:r>
              <a:rPr lang="en-US" b="1" dirty="0"/>
              <a:t>Due: </a:t>
            </a:r>
            <a:r>
              <a:rPr lang="en-US" dirty="0"/>
              <a:t>Shortly before the exam (no extensions)</a:t>
            </a:r>
          </a:p>
          <a:p>
            <a:r>
              <a:rPr lang="en-US" b="1" dirty="0"/>
              <a:t>Format:</a:t>
            </a:r>
            <a:r>
              <a:rPr lang="en-US" dirty="0"/>
              <a:t> Relatively short questions, nothing harder/longer than what’s on an exam</a:t>
            </a:r>
          </a:p>
          <a:p>
            <a:r>
              <a:rPr lang="en-US" b="1" dirty="0"/>
              <a:t>Grading: </a:t>
            </a:r>
            <a:r>
              <a:rPr lang="en-US" dirty="0"/>
              <a:t> Three possible scores (100, 83, 0)</a:t>
            </a:r>
          </a:p>
          <a:p>
            <a:r>
              <a:rPr lang="en-US" b="1" dirty="0"/>
              <a:t>Feedback: </a:t>
            </a:r>
            <a:r>
              <a:rPr lang="en-US" dirty="0"/>
              <a:t>Not much, but can submit up to two times before deadline.</a:t>
            </a:r>
          </a:p>
          <a:p>
            <a:r>
              <a:rPr lang="en-US" dirty="0"/>
              <a:t>		Solutions will be posted right after the deadline.</a:t>
            </a:r>
          </a:p>
          <a:p>
            <a:r>
              <a:rPr lang="en-US" b="1" dirty="0"/>
              <a:t>Collaborate?  </a:t>
            </a:r>
            <a:r>
              <a:rPr lang="en-US" dirty="0"/>
              <a:t>Yes, in groups (more later)</a:t>
            </a:r>
          </a:p>
          <a:p>
            <a:endParaRPr lang="en-US" dirty="0"/>
          </a:p>
          <a:p>
            <a:r>
              <a:rPr lang="en-US" dirty="0"/>
              <a:t>Submissions must be formatted in LaTeX!  (more later)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98FC5-80B5-0944-9EF9-C82A3183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977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467A4-6720-D045-9E1D-276349057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</a:t>
            </a:r>
            <a:r>
              <a:rPr lang="en-US" dirty="0" err="1"/>
              <a:t>Homeworks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F258A-5D7F-9347-8D2E-FA2720FF2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Goal:</a:t>
            </a:r>
            <a:r>
              <a:rPr lang="en-US" dirty="0"/>
              <a:t> A small number of challenging problems, requiring more time and deeper thought</a:t>
            </a:r>
          </a:p>
          <a:p>
            <a:r>
              <a:rPr lang="en-US" b="1" dirty="0"/>
              <a:t>Due: </a:t>
            </a:r>
            <a:r>
              <a:rPr lang="en-US" dirty="0"/>
              <a:t>After the unit’s exam (details TBD)</a:t>
            </a:r>
          </a:p>
          <a:p>
            <a:r>
              <a:rPr lang="en-US" b="1" dirty="0"/>
              <a:t>Grading: </a:t>
            </a:r>
            <a:r>
              <a:rPr lang="en-US" dirty="0"/>
              <a:t> Graded more carefully than Basics HWs.</a:t>
            </a:r>
            <a:br>
              <a:rPr lang="en-US" dirty="0"/>
            </a:br>
            <a:r>
              <a:rPr lang="en-US" dirty="0"/>
              <a:t>		Possible scores (100, 93, 83, 30, 0)</a:t>
            </a:r>
          </a:p>
          <a:p>
            <a:r>
              <a:rPr lang="en-US" b="1" dirty="0"/>
              <a:t>Feedback: </a:t>
            </a:r>
            <a:r>
              <a:rPr lang="en-US" dirty="0"/>
              <a:t>Yes. Details on deadlines and possible resubmissions TBD.</a:t>
            </a:r>
          </a:p>
          <a:p>
            <a:r>
              <a:rPr lang="en-US" b="1" dirty="0"/>
              <a:t>Collaborate?  </a:t>
            </a:r>
            <a:r>
              <a:rPr lang="en-US" dirty="0"/>
              <a:t>Yes, in groups (more later)</a:t>
            </a:r>
          </a:p>
          <a:p>
            <a:endParaRPr lang="en-US" dirty="0"/>
          </a:p>
          <a:p>
            <a:r>
              <a:rPr lang="en-US" dirty="0"/>
              <a:t>Submissions must be formatted in LaTeX!  (more later)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19986-C414-CC43-A1A9-3BEFB794D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198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467A4-6720-D045-9E1D-276349057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F258A-5D7F-9347-8D2E-FA2720FF2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400"/>
            <a:ext cx="10820400" cy="4812950"/>
          </a:xfrm>
        </p:spPr>
        <p:txBody>
          <a:bodyPr>
            <a:normAutofit/>
          </a:bodyPr>
          <a:lstStyle/>
          <a:p>
            <a:r>
              <a:rPr lang="en-US" b="1" dirty="0"/>
              <a:t>Goal:</a:t>
            </a:r>
            <a:r>
              <a:rPr lang="en-US" dirty="0"/>
              <a:t> Explore one or more topics from a unit by applying and 		implementing it</a:t>
            </a:r>
          </a:p>
          <a:p>
            <a:r>
              <a:rPr lang="en-US" b="1" dirty="0"/>
              <a:t>Due: </a:t>
            </a:r>
            <a:r>
              <a:rPr lang="en-US" dirty="0"/>
              <a:t>After the unit’s exam (details TBD)</a:t>
            </a:r>
          </a:p>
          <a:p>
            <a:r>
              <a:rPr lang="en-US" b="1" dirty="0"/>
              <a:t>Grading: </a:t>
            </a:r>
            <a:r>
              <a:rPr lang="en-US" dirty="0"/>
              <a:t> Primarily based on passing test-cases on </a:t>
            </a:r>
            <a:r>
              <a:rPr lang="en-US" dirty="0" err="1"/>
              <a:t>GradeScope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		Possible scores (100, 93, 83, 30, 0), same as Advanced HWs.</a:t>
            </a:r>
          </a:p>
          <a:p>
            <a:r>
              <a:rPr lang="en-US" b="1" dirty="0"/>
              <a:t>Feedback: </a:t>
            </a:r>
            <a:r>
              <a:rPr lang="en-US" dirty="0"/>
              <a:t>From </a:t>
            </a:r>
            <a:r>
              <a:rPr lang="en-US" dirty="0" err="1"/>
              <a:t>GradeScope</a:t>
            </a:r>
            <a:r>
              <a:rPr lang="en-US" dirty="0"/>
              <a:t>. Details on deadlines and possible 		resubmissions TBD.</a:t>
            </a:r>
          </a:p>
          <a:p>
            <a:r>
              <a:rPr lang="en-US" b="1" dirty="0"/>
              <a:t>Collaborate?  </a:t>
            </a:r>
            <a:r>
              <a:rPr lang="en-US" dirty="0"/>
              <a:t>Yes, in groups (more later)</a:t>
            </a:r>
          </a:p>
          <a:p>
            <a:endParaRPr lang="en-US" dirty="0"/>
          </a:p>
          <a:p>
            <a:r>
              <a:rPr lang="en-US" dirty="0"/>
              <a:t>Submissions can be in Python, Java, or C++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A7090B-B592-6C49-9F94-C1A225745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5823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Homework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Basic Homework 1A is out!</a:t>
            </a:r>
          </a:p>
          <a:p>
            <a:pPr lvl="1"/>
            <a:r>
              <a:rPr lang="en-US" sz="3200" dirty="0"/>
              <a:t>Learning LaTeX</a:t>
            </a:r>
          </a:p>
          <a:p>
            <a:pPr lvl="1"/>
            <a:r>
              <a:rPr lang="en-US" sz="3200" dirty="0"/>
              <a:t>Counts as one of the Basic HWs</a:t>
            </a:r>
          </a:p>
          <a:p>
            <a:pPr lvl="1"/>
            <a:r>
              <a:rPr lang="en-US" sz="3200" dirty="0"/>
              <a:t>Due right after the Add deadline </a:t>
            </a:r>
            <a:br>
              <a:rPr lang="en-US" sz="3200" dirty="0"/>
            </a:br>
            <a:r>
              <a:rPr lang="en-US" sz="3200" dirty="0"/>
              <a:t>(but don’t wait that long!)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612116-0941-2C4E-85DD-BFC47E840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4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Integrity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73152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Collaboration Encouraged!</a:t>
            </a:r>
          </a:p>
          <a:p>
            <a:pPr lvl="1"/>
            <a:r>
              <a:rPr lang="en-US" dirty="0"/>
              <a:t>Groups of up to 4 per assignment (you + 3)</a:t>
            </a:r>
          </a:p>
          <a:p>
            <a:pPr lvl="1"/>
            <a:r>
              <a:rPr lang="en-US" dirty="0"/>
              <a:t>List your collaborators (by UVA computing ID)</a:t>
            </a:r>
          </a:p>
          <a:p>
            <a:pPr lvl="1"/>
            <a:r>
              <a:rPr lang="en-US" dirty="0"/>
              <a:t>OK to discuss problem, approach to solution, even details about solution, but…</a:t>
            </a:r>
          </a:p>
          <a:p>
            <a:r>
              <a:rPr lang="en-US" dirty="0"/>
              <a:t>Write-ups/code must be written independently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DO NOT share written notes / pictures / code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DO NOT share documents (ex: Overleaf)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DO NOT share debugging of code</a:t>
            </a:r>
          </a:p>
          <a:p>
            <a:r>
              <a:rPr lang="en-US" dirty="0"/>
              <a:t>Be able to explain any solution you submit!</a:t>
            </a:r>
          </a:p>
          <a:p>
            <a:r>
              <a:rPr lang="en-US" dirty="0">
                <a:solidFill>
                  <a:srgbClr val="FF0000"/>
                </a:solidFill>
              </a:rPr>
              <a:t>DO NOT seek published solutions online</a:t>
            </a:r>
          </a:p>
          <a:p>
            <a:r>
              <a:rPr lang="en-US" dirty="0"/>
              <a:t>See syllabus about online code examples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B3EB379-62DF-4491-BBCC-5137CD8F09E6}"/>
              </a:ext>
            </a:extLst>
          </p:cNvPr>
          <p:cNvGrpSpPr/>
          <p:nvPr/>
        </p:nvGrpSpPr>
        <p:grpSpPr>
          <a:xfrm>
            <a:off x="8399161" y="4190999"/>
            <a:ext cx="2640369" cy="2362201"/>
            <a:chOff x="8326527" y="4343400"/>
            <a:chExt cx="2640369" cy="236220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FAD62C0-7E32-4E41-A439-437A42EB03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26527" y="4676829"/>
              <a:ext cx="2640369" cy="147763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7" name="&quot;No&quot; Symbol 7">
              <a:extLst>
                <a:ext uri="{FF2B5EF4-FFF2-40B4-BE49-F238E27FC236}">
                  <a16:creationId xmlns:a16="http://schemas.microsoft.com/office/drawing/2014/main" id="{481BA617-ADD4-42D8-BBE9-2F922C116728}"/>
                </a:ext>
              </a:extLst>
            </p:cNvPr>
            <p:cNvSpPr/>
            <p:nvPr/>
          </p:nvSpPr>
          <p:spPr>
            <a:xfrm>
              <a:off x="8501503" y="4343400"/>
              <a:ext cx="2362201" cy="2362201"/>
            </a:xfrm>
            <a:prstGeom prst="noSmoking">
              <a:avLst>
                <a:gd name="adj" fmla="val 9414"/>
              </a:avLst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1577348-F108-4966-A808-BC996EA6F42F}"/>
              </a:ext>
            </a:extLst>
          </p:cNvPr>
          <p:cNvGrpSpPr/>
          <p:nvPr/>
        </p:nvGrpSpPr>
        <p:grpSpPr>
          <a:xfrm>
            <a:off x="8425303" y="1523999"/>
            <a:ext cx="2552183" cy="2362201"/>
            <a:chOff x="8425303" y="1501219"/>
            <a:chExt cx="2552183" cy="236220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B871F85-F248-4C9C-8D10-D4F815BEC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25303" y="1599509"/>
              <a:ext cx="2552183" cy="197902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9" name="&quot;No&quot; Symbol 4">
              <a:extLst>
                <a:ext uri="{FF2B5EF4-FFF2-40B4-BE49-F238E27FC236}">
                  <a16:creationId xmlns:a16="http://schemas.microsoft.com/office/drawing/2014/main" id="{192C3FA9-D1AB-4F22-9C79-26087AAA8849}"/>
                </a:ext>
              </a:extLst>
            </p:cNvPr>
            <p:cNvSpPr/>
            <p:nvPr/>
          </p:nvSpPr>
          <p:spPr>
            <a:xfrm>
              <a:off x="8501503" y="1501219"/>
              <a:ext cx="2362201" cy="2362201"/>
            </a:xfrm>
            <a:prstGeom prst="noSmoking">
              <a:avLst>
                <a:gd name="adj" fmla="val 9414"/>
              </a:avLst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50506-9CA3-7041-8C5E-CCC315F6B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717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We professors are not course dictators, more like civil servants.</a:t>
            </a:r>
          </a:p>
          <a:p>
            <a:r>
              <a:rPr lang="en-US" sz="3200" dirty="0"/>
              <a:t>We’re open to any suggestion to help you learn.</a:t>
            </a:r>
          </a:p>
          <a:p>
            <a:r>
              <a:rPr lang="en-US" sz="3200" dirty="0"/>
              <a:t>Let us know!</a:t>
            </a:r>
          </a:p>
          <a:p>
            <a:pPr lvl="1"/>
            <a:r>
              <a:rPr lang="en-US" sz="2800" dirty="0"/>
              <a:t>In person</a:t>
            </a:r>
          </a:p>
          <a:p>
            <a:pPr lvl="1"/>
            <a:r>
              <a:rPr lang="en-US" sz="2800" dirty="0"/>
              <a:t>Piazza</a:t>
            </a:r>
          </a:p>
          <a:p>
            <a:pPr lvl="1"/>
            <a:r>
              <a:rPr lang="en-US" sz="2800" dirty="0"/>
              <a:t>Email: </a:t>
            </a:r>
            <a:r>
              <a:rPr lang="en-US" sz="2800" dirty="0">
                <a:hlinkClick r:id="rId2"/>
              </a:rPr>
              <a:t>horton@virginia.edu</a:t>
            </a:r>
            <a:r>
              <a:rPr lang="en-US" sz="2800" dirty="0"/>
              <a:t> or </a:t>
            </a:r>
            <a:r>
              <a:rPr lang="en-US" sz="2800" dirty="0">
                <a:hlinkClick r:id="rId3"/>
              </a:rPr>
              <a:t>jrhott@virginia.edu</a:t>
            </a:r>
            <a:r>
              <a:rPr lang="en-US" sz="2800" dirty="0"/>
              <a:t> </a:t>
            </a:r>
          </a:p>
          <a:p>
            <a:pPr lvl="2"/>
            <a:r>
              <a:rPr lang="en-US" sz="2400" dirty="0"/>
              <a:t>PLEASE:  put CS4102 in subject line of all emails</a:t>
            </a:r>
          </a:p>
          <a:p>
            <a:pPr lvl="1"/>
            <a:r>
              <a:rPr lang="en-US" sz="2800" dirty="0"/>
              <a:t>(No Discord DMs, please)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34ECA-BB8A-9041-A86D-05AAE0DC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66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first algorithm: making change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OK… But What’s It Really All About?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Let’s illustrate some ideas you’ll see throughout the course</a:t>
            </a:r>
          </a:p>
          <a:p>
            <a:pPr lvl="1"/>
            <a:r>
              <a:rPr lang="en-US"/>
              <a:t>Using one example</a:t>
            </a:r>
          </a:p>
          <a:p>
            <a:r>
              <a:rPr lang="en-US"/>
              <a:t>Concepts:</a:t>
            </a:r>
          </a:p>
          <a:p>
            <a:pPr lvl="1"/>
            <a:r>
              <a:rPr lang="en-US"/>
              <a:t>Describing an algorithm</a:t>
            </a:r>
          </a:p>
          <a:p>
            <a:pPr lvl="1"/>
            <a:r>
              <a:rPr lang="en-US"/>
              <a:t>Measuring algorithm efficiency</a:t>
            </a:r>
          </a:p>
          <a:p>
            <a:pPr lvl="1"/>
            <a:r>
              <a:rPr lang="en-US"/>
              <a:t>Families or types of problems</a:t>
            </a:r>
          </a:p>
          <a:p>
            <a:pPr lvl="1"/>
            <a:r>
              <a:rPr lang="en-US"/>
              <a:t>Algorithm design strategies</a:t>
            </a:r>
          </a:p>
          <a:p>
            <a:pPr lvl="2"/>
            <a:r>
              <a:rPr lang="en-US"/>
              <a:t>Alternative strategies</a:t>
            </a:r>
          </a:p>
          <a:p>
            <a:pPr lvl="1"/>
            <a:r>
              <a:rPr lang="en-US"/>
              <a:t>Lower bounds and optimal algorithms</a:t>
            </a:r>
          </a:p>
          <a:p>
            <a:pPr lvl="1"/>
            <a:r>
              <a:rPr lang="en-US"/>
              <a:t>Problems that seem very hard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/>
              <a:t>Everyone Already Knows Many Algorithms!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316419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Worked retail? You know how to make change!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My item costs $4.37.  I give you a five dollar bill.  What do you give me in change?</a:t>
            </a:r>
          </a:p>
          <a:p>
            <a:pPr lvl="1"/>
            <a:r>
              <a:rPr lang="en-US" dirty="0"/>
              <a:t>Answer: two quarters, a dime, three pennies</a:t>
            </a:r>
          </a:p>
          <a:p>
            <a:pPr lvl="1"/>
            <a:r>
              <a:rPr lang="en-US" dirty="0"/>
              <a:t>Why? How do we figure that out?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Making Change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Problem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Give back the right amount of change, and…</a:t>
            </a:r>
          </a:p>
          <a:p>
            <a:pPr lvl="1"/>
            <a:r>
              <a:rPr lang="en-US" dirty="0"/>
              <a:t>Return the fewest number of coins!</a:t>
            </a:r>
          </a:p>
          <a:p>
            <a:r>
              <a:rPr lang="en-US" b="1" dirty="0"/>
              <a:t>Inputs</a:t>
            </a:r>
            <a:r>
              <a:rPr lang="en-US" dirty="0"/>
              <a:t>: the dollar-amount to return</a:t>
            </a:r>
          </a:p>
          <a:p>
            <a:pPr lvl="1"/>
            <a:r>
              <a:rPr lang="en-US" dirty="0"/>
              <a:t>Also, the set of possible coins. </a:t>
            </a:r>
            <a:br>
              <a:rPr lang="en-US" dirty="0"/>
            </a:br>
            <a:r>
              <a:rPr lang="en-US" dirty="0"/>
              <a:t>(Do we have half-dollars?  That affects the answer we give.)</a:t>
            </a:r>
          </a:p>
          <a:p>
            <a:r>
              <a:rPr lang="en-US" b="1" dirty="0"/>
              <a:t>Output</a:t>
            </a:r>
            <a:r>
              <a:rPr lang="en-US" dirty="0"/>
              <a:t>: a set of coins</a:t>
            </a:r>
          </a:p>
          <a:p>
            <a:endParaRPr lang="en-US" dirty="0"/>
          </a:p>
          <a:p>
            <a:r>
              <a:rPr lang="en-US" dirty="0"/>
              <a:t>Note this problem statement is simply a transformation</a:t>
            </a:r>
          </a:p>
          <a:p>
            <a:pPr lvl="1"/>
            <a:r>
              <a:rPr lang="en-US" dirty="0"/>
              <a:t>Given input, generate output with certain properties</a:t>
            </a:r>
          </a:p>
          <a:p>
            <a:pPr lvl="1"/>
            <a:r>
              <a:rPr lang="en-US" dirty="0"/>
              <a:t>No statement about how to do it.</a:t>
            </a:r>
          </a:p>
          <a:p>
            <a:r>
              <a:rPr lang="en-US" dirty="0"/>
              <a:t>Can you describe the algorithm you use?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Image result for al khwarizmi">
            <a:extLst>
              <a:ext uri="{FF2B5EF4-FFF2-40B4-BE49-F238E27FC236}">
                <a16:creationId xmlns:a16="http://schemas.microsoft.com/office/drawing/2014/main" id="{CBFB5037-6E05-8D45-8B0D-44A4282B9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7232" y="108332"/>
            <a:ext cx="2248321" cy="3004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edsger dijkstr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937" y="-44182"/>
            <a:ext cx="2295123" cy="3060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B97F5EF-C938-AA4C-91CE-4247C9A72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309" y="2951261"/>
            <a:ext cx="1781805" cy="1781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engineering.virginia.edu/sites/default/files/styles/faculty_headshot/public/small.jpg?itok=VsPBmqq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103" y="3798434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alan turi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" y="1302536"/>
            <a:ext cx="2623331" cy="262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arjan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343" y="2577355"/>
            <a:ext cx="2158657" cy="3237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donald knuth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826" y="4250051"/>
            <a:ext cx="2314574" cy="2565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stephen cook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4672341"/>
            <a:ext cx="3048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ir Tony Hoare IMG 5125.jp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" y="4053301"/>
            <a:ext cx="2705100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3</a:t>
            </a:fld>
            <a:endParaRPr lang="en-US"/>
          </a:p>
        </p:txBody>
      </p:sp>
      <p:pic>
        <p:nvPicPr>
          <p:cNvPr id="1040" name="Picture 16" descr="Image result for ada lovelace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6225" y="106680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6901E0C-CA58-0442-B54E-14BF32A9D2A8}"/>
              </a:ext>
            </a:extLst>
          </p:cNvPr>
          <p:cNvSpPr txBox="1"/>
          <p:nvPr/>
        </p:nvSpPr>
        <p:spPr>
          <a:xfrm>
            <a:off x="1345268" y="6214050"/>
            <a:ext cx="2063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Tony Hoare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2FD9A2-A83B-7345-952B-3F0FCB0DF32A}"/>
              </a:ext>
            </a:extLst>
          </p:cNvPr>
          <p:cNvSpPr txBox="1"/>
          <p:nvPr/>
        </p:nvSpPr>
        <p:spPr>
          <a:xfrm>
            <a:off x="4099284" y="6273226"/>
            <a:ext cx="24657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Donald Knuth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7E4BAA-F0C7-404C-84BA-A912CAFAD784}"/>
              </a:ext>
            </a:extLst>
          </p:cNvPr>
          <p:cNvSpPr txBox="1"/>
          <p:nvPr/>
        </p:nvSpPr>
        <p:spPr>
          <a:xfrm>
            <a:off x="7649433" y="6223234"/>
            <a:ext cx="2494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Stephen Cook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6DF9C7-A190-0143-84CB-3FB0B1294329}"/>
              </a:ext>
            </a:extLst>
          </p:cNvPr>
          <p:cNvSpPr txBox="1"/>
          <p:nvPr/>
        </p:nvSpPr>
        <p:spPr>
          <a:xfrm>
            <a:off x="6077266" y="5312068"/>
            <a:ext cx="2428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Robert </a:t>
            </a:r>
            <a:r>
              <a:rPr lang="en-US" sz="3200" dirty="0" err="1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Tarjan</a:t>
            </a:r>
            <a:endParaRPr lang="en-US" sz="3200" dirty="0">
              <a:ln w="18415" cmpd="sng">
                <a:noFill/>
                <a:prstDash val="solid"/>
              </a:ln>
              <a:solidFill>
                <a:srgbClr val="FFFFFF"/>
              </a:solidFill>
              <a:effectLst>
                <a:glow rad="101600">
                  <a:schemeClr val="tx1">
                    <a:alpha val="40000"/>
                  </a:scheme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96B4915-BD0E-9049-8EB9-28C05A4BA4FB}"/>
              </a:ext>
            </a:extLst>
          </p:cNvPr>
          <p:cNvSpPr txBox="1"/>
          <p:nvPr/>
        </p:nvSpPr>
        <p:spPr>
          <a:xfrm>
            <a:off x="7053279" y="2149461"/>
            <a:ext cx="2638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Edsger</a:t>
            </a:r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Dijkstra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E9637E-B659-7447-88B0-6656A6E33F46}"/>
              </a:ext>
            </a:extLst>
          </p:cNvPr>
          <p:cNvSpPr txBox="1"/>
          <p:nvPr/>
        </p:nvSpPr>
        <p:spPr>
          <a:xfrm>
            <a:off x="-34158" y="3339524"/>
            <a:ext cx="20619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Alan Turing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BE4667-9DC0-054F-964B-634C64BDFA7D}"/>
              </a:ext>
            </a:extLst>
          </p:cNvPr>
          <p:cNvSpPr txBox="1"/>
          <p:nvPr/>
        </p:nvSpPr>
        <p:spPr>
          <a:xfrm>
            <a:off x="2460512" y="5280368"/>
            <a:ext cx="21822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Robbie </a:t>
            </a:r>
            <a:r>
              <a:rPr lang="en-US" sz="3200" dirty="0" err="1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Hott</a:t>
            </a:r>
            <a:endParaRPr lang="en-US" sz="3200" dirty="0">
              <a:ln w="18415" cmpd="sng">
                <a:noFill/>
                <a:prstDash val="solid"/>
              </a:ln>
              <a:solidFill>
                <a:srgbClr val="FFFFFF"/>
              </a:solidFill>
              <a:effectLst>
                <a:glow rad="101600">
                  <a:schemeClr val="tx1">
                    <a:alpha val="40000"/>
                  </a:scheme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B154A0-F51C-4C4E-AFCB-81D3821FC361}"/>
              </a:ext>
            </a:extLst>
          </p:cNvPr>
          <p:cNvSpPr txBox="1"/>
          <p:nvPr/>
        </p:nvSpPr>
        <p:spPr>
          <a:xfrm>
            <a:off x="3663075" y="3339525"/>
            <a:ext cx="2370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Ada Lovelace</a:t>
            </a:r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2A9F3916-E3A2-594B-AEB1-05D40921C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4454" y="2835628"/>
            <a:ext cx="1736405" cy="2209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57F1D83-83D6-AB49-8C13-770AB7FA6617}"/>
              </a:ext>
            </a:extLst>
          </p:cNvPr>
          <p:cNvSpPr txBox="1"/>
          <p:nvPr/>
        </p:nvSpPr>
        <p:spPr>
          <a:xfrm>
            <a:off x="9691565" y="2559110"/>
            <a:ext cx="2376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Al-Khwarizmi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72FC4C2-4CF8-B240-AF17-053058451D8D}"/>
              </a:ext>
            </a:extLst>
          </p:cNvPr>
          <p:cNvSpPr txBox="1"/>
          <p:nvPr/>
        </p:nvSpPr>
        <p:spPr>
          <a:xfrm>
            <a:off x="8382000" y="4294860"/>
            <a:ext cx="21687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Tom Horton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1DC6CE-10A4-6847-860C-B03704F98191}"/>
              </a:ext>
            </a:extLst>
          </p:cNvPr>
          <p:cNvSpPr txBox="1"/>
          <p:nvPr/>
        </p:nvSpPr>
        <p:spPr>
          <a:xfrm>
            <a:off x="10993136" y="4672341"/>
            <a:ext cx="11785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Gauss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CB53AB0-0E73-DA42-8556-660FC5A89DE6}"/>
              </a:ext>
            </a:extLst>
          </p:cNvPr>
          <p:cNvSpPr txBox="1">
            <a:spLocks/>
          </p:cNvSpPr>
          <p:nvPr/>
        </p:nvSpPr>
        <p:spPr>
          <a:xfrm>
            <a:off x="380999" y="-327025"/>
            <a:ext cx="6151631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Who’s Who in Algorithms?</a:t>
            </a:r>
          </a:p>
        </p:txBody>
      </p:sp>
    </p:spTree>
    <p:extLst>
      <p:ext uri="{BB962C8B-B14F-4D97-AF65-F5344CB8AC3E}">
        <p14:creationId xmlns:p14="http://schemas.microsoft.com/office/powerpoint/2010/main" val="32293785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A Change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318467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Consider the largest valued coin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many go into the amount left?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Add that many of that coin to the output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Subtract the amount for those coins from the amount left to return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the amount left is zero, done!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not, consider next largest valued coin, and go back to Step 2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this a “good” algorithm?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3532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838200" y="1543400"/>
            <a:ext cx="10515600" cy="4933600"/>
          </a:xfrm>
        </p:spPr>
        <p:txBody>
          <a:bodyPr/>
          <a:lstStyle/>
          <a:p>
            <a:r>
              <a:rPr lang="en-US" dirty="0"/>
              <a:t>What makes an algorithm “good”?</a:t>
            </a:r>
          </a:p>
          <a:p>
            <a:pPr lvl="1"/>
            <a:r>
              <a:rPr lang="en-US" dirty="0"/>
              <a:t>Good time </a:t>
            </a:r>
            <a:r>
              <a:rPr lang="en-US" i="1" dirty="0"/>
              <a:t>complexity</a:t>
            </a:r>
            <a:r>
              <a:rPr lang="en-US" dirty="0"/>
              <a:t>.  (Maybe space complexity.)</a:t>
            </a:r>
          </a:p>
          <a:p>
            <a:pPr lvl="1"/>
            <a:r>
              <a:rPr lang="en-US" dirty="0"/>
              <a:t>Better than any other algorithm</a:t>
            </a:r>
          </a:p>
          <a:p>
            <a:pPr lvl="1"/>
            <a:r>
              <a:rPr lang="en-US" dirty="0"/>
              <a:t>Easy to understand</a:t>
            </a:r>
          </a:p>
          <a:p>
            <a:r>
              <a:rPr lang="en-US" dirty="0"/>
              <a:t>How could we measure how much work an algorithm does?</a:t>
            </a:r>
          </a:p>
          <a:p>
            <a:pPr lvl="1"/>
            <a:r>
              <a:rPr lang="en-US" dirty="0"/>
              <a:t>Code it and time it.  Issues?</a:t>
            </a:r>
          </a:p>
          <a:p>
            <a:pPr lvl="1"/>
            <a:r>
              <a:rPr lang="en-US" dirty="0"/>
              <a:t>Count how many “instructions” it does before implementing it</a:t>
            </a:r>
          </a:p>
          <a:p>
            <a:pPr lvl="1"/>
            <a:r>
              <a:rPr lang="en-US" dirty="0"/>
              <a:t>Computer scientists count basic operations, and use a rough measure of this: order class, e.g. O(n </a:t>
            </a:r>
            <a:r>
              <a:rPr lang="en-US" dirty="0" err="1"/>
              <a:t>lg</a:t>
            </a:r>
            <a:r>
              <a:rPr lang="en-US" dirty="0"/>
              <a:t> n)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Evaluating Our Greedy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35430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How much work does it do?</a:t>
            </a:r>
          </a:p>
          <a:p>
            <a:pPr lvl="1"/>
            <a:r>
              <a:rPr lang="en-US" dirty="0"/>
              <a:t>Say C is the amount of change, and N is the number of coins in our coin-set</a:t>
            </a:r>
          </a:p>
          <a:p>
            <a:pPr lvl="1"/>
            <a:r>
              <a:rPr lang="en-US" dirty="0"/>
              <a:t>Loop at most N times, and inside the loop we do:</a:t>
            </a:r>
          </a:p>
          <a:p>
            <a:pPr lvl="2"/>
            <a:r>
              <a:rPr lang="en-US" dirty="0"/>
              <a:t>A division</a:t>
            </a:r>
          </a:p>
          <a:p>
            <a:pPr lvl="2"/>
            <a:r>
              <a:rPr lang="en-US" dirty="0"/>
              <a:t>Add something to the output list</a:t>
            </a:r>
          </a:p>
          <a:p>
            <a:pPr lvl="2"/>
            <a:r>
              <a:rPr lang="en-US" dirty="0"/>
              <a:t>A subtraction, and a test</a:t>
            </a:r>
          </a:p>
          <a:p>
            <a:pPr lvl="1"/>
            <a:r>
              <a:rPr lang="en-US" dirty="0"/>
              <a:t>We say this is O(N), or linear in terms of the size of the coin-set</a:t>
            </a:r>
          </a:p>
          <a:p>
            <a:r>
              <a:rPr lang="en-US" dirty="0"/>
              <a:t>Could we do better?</a:t>
            </a:r>
          </a:p>
          <a:p>
            <a:pPr lvl="1"/>
            <a:r>
              <a:rPr lang="en-US" dirty="0"/>
              <a:t>Is this an </a:t>
            </a:r>
            <a:r>
              <a:rPr lang="en-US" i="1" dirty="0"/>
              <a:t>optimal algorithm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We need to do a proof somehow to show this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You’re Being Greedy!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36867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This algorithm is an example of a family of algorithms called </a:t>
            </a:r>
            <a:r>
              <a:rPr lang="en-US" i="1" dirty="0"/>
              <a:t>greedy algorithms</a:t>
            </a:r>
          </a:p>
          <a:p>
            <a:r>
              <a:rPr lang="en-US" dirty="0"/>
              <a:t>Suitable for </a:t>
            </a:r>
            <a:r>
              <a:rPr lang="en-US" b="1" dirty="0"/>
              <a:t>optimization problems</a:t>
            </a:r>
          </a:p>
          <a:p>
            <a:pPr lvl="1"/>
            <a:r>
              <a:rPr lang="en-US" dirty="0"/>
              <a:t>There are many </a:t>
            </a:r>
            <a:r>
              <a:rPr lang="en-US" i="1" dirty="0"/>
              <a:t>feasible answers </a:t>
            </a:r>
            <a:r>
              <a:rPr lang="en-US" dirty="0"/>
              <a:t>that add up to the right amount, but one answer is </a:t>
            </a:r>
            <a:r>
              <a:rPr lang="en-US" b="1" dirty="0"/>
              <a:t>optimal</a:t>
            </a:r>
            <a:r>
              <a:rPr lang="en-US" dirty="0"/>
              <a:t> or best (fewest coins)</a:t>
            </a:r>
          </a:p>
          <a:p>
            <a:r>
              <a:rPr lang="en-US" dirty="0"/>
              <a:t>Immediately greedy: at each step, choose what looks best now.</a:t>
            </a:r>
            <a:br>
              <a:rPr lang="en-US" dirty="0"/>
            </a:br>
            <a:r>
              <a:rPr lang="en-US" dirty="0"/>
              <a:t>No “look-ahead” into the future!</a:t>
            </a:r>
          </a:p>
          <a:p>
            <a:endParaRPr lang="en-US" dirty="0"/>
          </a:p>
          <a:p>
            <a:r>
              <a:rPr lang="en-US" dirty="0"/>
              <a:t>What’s an </a:t>
            </a:r>
            <a:r>
              <a:rPr lang="en-US" b="1" dirty="0"/>
              <a:t>optimization problem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Some subset or combination of values satisfies problem </a:t>
            </a:r>
            <a:r>
              <a:rPr lang="en-US" i="1" dirty="0"/>
              <a:t>constraints</a:t>
            </a:r>
            <a:r>
              <a:rPr lang="en-US" dirty="0"/>
              <a:t> (</a:t>
            </a:r>
            <a:r>
              <a:rPr lang="en-US" i="1" dirty="0"/>
              <a:t>feasible solutions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We have a rule to judge feasible solutions.  One is best: the </a:t>
            </a:r>
            <a:r>
              <a:rPr lang="en-US" i="1" dirty="0"/>
              <a:t>optimal solution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Does Greed Pay Off?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351235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Greedy algorithms are often efficient.</a:t>
            </a:r>
          </a:p>
          <a:p>
            <a:r>
              <a:rPr lang="en-US"/>
              <a:t>Are they always right? Always find the optimal answer?</a:t>
            </a:r>
          </a:p>
          <a:p>
            <a:pPr lvl="1"/>
            <a:r>
              <a:rPr lang="en-US"/>
              <a:t>For some problems.</a:t>
            </a:r>
          </a:p>
          <a:p>
            <a:pPr lvl="1"/>
            <a:r>
              <a:rPr lang="en-US"/>
              <a:t>Not for checkers or chess!</a:t>
            </a:r>
          </a:p>
          <a:p>
            <a:pPr lvl="1"/>
            <a:r>
              <a:rPr lang="en-US"/>
              <a:t>Always for coin-changing problem? Depends on coin values</a:t>
            </a:r>
          </a:p>
          <a:p>
            <a:pPr lvl="2"/>
            <a:r>
              <a:rPr lang="en-US"/>
              <a:t>Say we had a 11-cent coin</a:t>
            </a:r>
          </a:p>
          <a:p>
            <a:pPr lvl="2"/>
            <a:r>
              <a:rPr lang="en-US"/>
              <a:t>What happens if we need to return 15 cents?</a:t>
            </a:r>
          </a:p>
          <a:p>
            <a:pPr lvl="1"/>
            <a:r>
              <a:rPr lang="en-US"/>
              <a:t>So how do we know?</a:t>
            </a:r>
          </a:p>
          <a:p>
            <a:r>
              <a:rPr lang="en-US"/>
              <a:t>In the real world:</a:t>
            </a:r>
          </a:p>
          <a:p>
            <a:pPr lvl="1"/>
            <a:r>
              <a:rPr lang="en-US"/>
              <a:t>Many optimization problems</a:t>
            </a:r>
          </a:p>
          <a:p>
            <a:pPr lvl="1"/>
            <a:r>
              <a:rPr lang="en-US"/>
              <a:t>Many good greedy solutions to some of these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Formal algorithmic description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38915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 full, formal description of an algorithm would have the following components:</a:t>
            </a:r>
          </a:p>
          <a:p>
            <a:pPr lvl="1"/>
            <a:r>
              <a:rPr lang="en-US" dirty="0"/>
              <a:t>Problem description (could be brief)</a:t>
            </a:r>
          </a:p>
          <a:p>
            <a:pPr lvl="1"/>
            <a:r>
              <a:rPr lang="en-US" dirty="0"/>
              <a:t>Inputs</a:t>
            </a:r>
          </a:p>
          <a:p>
            <a:pPr lvl="1"/>
            <a:r>
              <a:rPr lang="en-US" dirty="0"/>
              <a:t>Outputs</a:t>
            </a:r>
          </a:p>
          <a:p>
            <a:pPr lvl="1"/>
            <a:r>
              <a:rPr lang="en-US" dirty="0"/>
              <a:t>Assumptions</a:t>
            </a:r>
          </a:p>
          <a:p>
            <a:pPr lvl="1"/>
            <a:r>
              <a:rPr lang="en-US" dirty="0"/>
              <a:t>Strategy overview</a:t>
            </a:r>
          </a:p>
          <a:p>
            <a:pPr lvl="2"/>
            <a:r>
              <a:rPr lang="en-US" dirty="0"/>
              <a:t>Perhaps just 1 or 2 sentences outlining the basic strategy, including the name of the method you are going to use for the algorithm</a:t>
            </a:r>
          </a:p>
          <a:p>
            <a:pPr lvl="1"/>
            <a:r>
              <a:rPr lang="en-US" dirty="0"/>
              <a:t>Algorithm description</a:t>
            </a:r>
          </a:p>
          <a:p>
            <a:pPr lvl="2"/>
            <a:r>
              <a:rPr lang="en-US" dirty="0"/>
              <a:t>If listed in English (as opposed to pseudo-code), then it should be listed in steps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 solution (greedy)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b="1"/>
              <a:t>Problem description:</a:t>
            </a:r>
            <a:r>
              <a:rPr lang="en-US" sz="2400"/>
              <a:t> providing coin change of a given amount in the fewest number of coins</a:t>
            </a:r>
          </a:p>
          <a:p>
            <a:pPr>
              <a:lnSpc>
                <a:spcPct val="90000"/>
              </a:lnSpc>
            </a:pPr>
            <a:r>
              <a:rPr lang="en-US" sz="2400" b="1"/>
              <a:t>Inputs:</a:t>
            </a:r>
            <a:r>
              <a:rPr lang="en-US" sz="2400"/>
              <a:t> the dollar-amount to return.  Perhaps the possible set of coins, if it is non-obvious.</a:t>
            </a:r>
          </a:p>
          <a:p>
            <a:pPr>
              <a:lnSpc>
                <a:spcPct val="90000"/>
              </a:lnSpc>
            </a:pPr>
            <a:r>
              <a:rPr lang="en-US" sz="2400" b="1"/>
              <a:t>Output:</a:t>
            </a:r>
            <a:r>
              <a:rPr lang="en-US" sz="2400"/>
              <a:t> a set of coins that obtains the desired amount of change in the fewest number of coins</a:t>
            </a:r>
          </a:p>
          <a:p>
            <a:pPr>
              <a:lnSpc>
                <a:spcPct val="90000"/>
              </a:lnSpc>
            </a:pPr>
            <a:r>
              <a:rPr lang="en-US" sz="2400" b="1"/>
              <a:t>Assumptions:</a:t>
            </a:r>
            <a:r>
              <a:rPr lang="en-US" sz="2400"/>
              <a:t> If the coins are not stated, then they are the standard quarter, dime, nickel, and penny.  All inputs are non-negative, and dollar amounts are ignored.</a:t>
            </a:r>
          </a:p>
          <a:p>
            <a:pPr>
              <a:lnSpc>
                <a:spcPct val="90000"/>
              </a:lnSpc>
            </a:pPr>
            <a:r>
              <a:rPr lang="en-US" sz="2400" b="1"/>
              <a:t>Strategy:</a:t>
            </a:r>
            <a:r>
              <a:rPr lang="en-US" sz="2400"/>
              <a:t> a greedy algorithm that uses the largest coins first</a:t>
            </a:r>
          </a:p>
          <a:p>
            <a:pPr>
              <a:lnSpc>
                <a:spcPct val="90000"/>
              </a:lnSpc>
            </a:pPr>
            <a:r>
              <a:rPr lang="en-US" sz="2400" b="1"/>
              <a:t>Description:</a:t>
            </a:r>
            <a:r>
              <a:rPr lang="en-US" sz="2400"/>
              <a:t> Issue the largest coin (quarters) until the amount left is less than the amount of a quarter ($0.25).  Repeat with decreasing coin sizes (dimes, nickels, pennies).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36</a:t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Another Change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315395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Give me another way to do this?</a:t>
            </a:r>
          </a:p>
          <a:p>
            <a:endParaRPr lang="en-US" dirty="0"/>
          </a:p>
          <a:p>
            <a:r>
              <a:rPr lang="en-US" dirty="0"/>
              <a:t>Brute force:</a:t>
            </a:r>
          </a:p>
          <a:p>
            <a:pPr lvl="1"/>
            <a:r>
              <a:rPr lang="en-US" dirty="0"/>
              <a:t>Generate all possible combinations of coins that add up to the required amount</a:t>
            </a:r>
          </a:p>
          <a:p>
            <a:pPr lvl="1"/>
            <a:r>
              <a:rPr lang="en-US" dirty="0"/>
              <a:t>From these, choose the one with smallest number</a:t>
            </a:r>
          </a:p>
          <a:p>
            <a:r>
              <a:rPr lang="en-US" dirty="0"/>
              <a:t>What would you say about this approach?</a:t>
            </a:r>
          </a:p>
          <a:p>
            <a:endParaRPr lang="en-US" dirty="0"/>
          </a:p>
          <a:p>
            <a:r>
              <a:rPr lang="en-US" dirty="0"/>
              <a:t>There are other ways to solve this problem</a:t>
            </a:r>
          </a:p>
          <a:p>
            <a:pPr lvl="1"/>
            <a:r>
              <a:rPr lang="en-US" i="1" dirty="0"/>
              <a:t>Dynamic programming</a:t>
            </a:r>
            <a:r>
              <a:rPr lang="en-US" dirty="0"/>
              <a:t>: build a table of solutions to small </a:t>
            </a:r>
            <a:r>
              <a:rPr lang="en-US" dirty="0" err="1"/>
              <a:t>subproblems</a:t>
            </a:r>
            <a:r>
              <a:rPr lang="en-US" dirty="0"/>
              <a:t>, work your way up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 solution (brute-force)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143000" y="1600200"/>
            <a:ext cx="9296400" cy="502920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defRPr/>
            </a:pPr>
            <a:r>
              <a:rPr lang="en-US" sz="2400" b="1" dirty="0">
                <a:solidFill>
                  <a:schemeClr val="bg1">
                    <a:lumMod val="75000"/>
                  </a:schemeClr>
                </a:solidFill>
              </a:rPr>
              <a:t>Problem description: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providing coin change of a given amount in the fewest number of coins</a:t>
            </a:r>
          </a:p>
          <a:p>
            <a:pPr>
              <a:lnSpc>
                <a:spcPct val="90000"/>
              </a:lnSpc>
              <a:defRPr/>
            </a:pPr>
            <a:r>
              <a:rPr lang="en-US" sz="2400" b="1" dirty="0">
                <a:solidFill>
                  <a:schemeClr val="bg1">
                    <a:lumMod val="75000"/>
                  </a:schemeClr>
                </a:solidFill>
              </a:rPr>
              <a:t>Inputs: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the dollar-amount to return.  Perhaps the possible set of coins, if it is non-obvious.</a:t>
            </a:r>
          </a:p>
          <a:p>
            <a:pPr>
              <a:lnSpc>
                <a:spcPct val="90000"/>
              </a:lnSpc>
              <a:defRPr/>
            </a:pPr>
            <a:r>
              <a:rPr lang="en-US" sz="2400" b="1" dirty="0">
                <a:solidFill>
                  <a:schemeClr val="bg1">
                    <a:lumMod val="75000"/>
                  </a:schemeClr>
                </a:solidFill>
              </a:rPr>
              <a:t>Output: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a set of coins that obtains the desired amount of change in the fewest number of coins</a:t>
            </a:r>
          </a:p>
          <a:p>
            <a:pPr>
              <a:lnSpc>
                <a:spcPct val="90000"/>
              </a:lnSpc>
              <a:defRPr/>
            </a:pPr>
            <a:r>
              <a:rPr lang="en-US" sz="2400" b="1" dirty="0">
                <a:solidFill>
                  <a:schemeClr val="bg1">
                    <a:lumMod val="75000"/>
                  </a:schemeClr>
                </a:solidFill>
              </a:rPr>
              <a:t>Assumptions: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If the coins are not stated, then they are the standard quarter, dime, nickel, and penny.  All inputs are non-negative, and dollar amounts are ignored.</a:t>
            </a:r>
          </a:p>
          <a:p>
            <a:pPr>
              <a:lnSpc>
                <a:spcPct val="90000"/>
              </a:lnSpc>
              <a:defRPr/>
            </a:pPr>
            <a:r>
              <a:rPr lang="en-US" sz="2400" b="1" dirty="0"/>
              <a:t>Strategy:</a:t>
            </a:r>
            <a:r>
              <a:rPr lang="en-US" sz="2400" dirty="0"/>
              <a:t> a brute-force algorithm that considers every possibility and picks the one with the fewest number of coins</a:t>
            </a:r>
          </a:p>
          <a:p>
            <a:pPr>
              <a:lnSpc>
                <a:spcPct val="90000"/>
              </a:lnSpc>
              <a:defRPr/>
            </a:pPr>
            <a:r>
              <a:rPr lang="en-US" sz="2400" b="1" dirty="0"/>
              <a:t>Description:</a:t>
            </a:r>
            <a:r>
              <a:rPr lang="en-US" sz="2400" dirty="0"/>
              <a:t> Consider every possible combination of coins that add to the given amount (done via a depth-first search).  Return the one with the fewest number of coins.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38</a:t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problems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39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Historic Perspective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A48638D-9C8A-4FF8-A70B-93228EC35ED2}"/>
              </a:ext>
            </a:extLst>
          </p:cNvPr>
          <p:cNvCxnSpPr/>
          <p:nvPr/>
        </p:nvCxnSpPr>
        <p:spPr>
          <a:xfrm>
            <a:off x="457200" y="4076700"/>
            <a:ext cx="11125200" cy="0"/>
          </a:xfrm>
          <a:prstGeom prst="straightConnector1">
            <a:avLst/>
          </a:prstGeom>
          <a:ln w="76200"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A5981B-035A-4B24-BBCA-A1DF01885464}"/>
              </a:ext>
            </a:extLst>
          </p:cNvPr>
          <p:cNvCxnSpPr/>
          <p:nvPr/>
        </p:nvCxnSpPr>
        <p:spPr>
          <a:xfrm>
            <a:off x="1143000" y="3810000"/>
            <a:ext cx="0" cy="533400"/>
          </a:xfrm>
          <a:prstGeom prst="line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963987B-2F7A-40CD-908F-E824AA9B549D}"/>
              </a:ext>
            </a:extLst>
          </p:cNvPr>
          <p:cNvCxnSpPr/>
          <p:nvPr/>
        </p:nvCxnSpPr>
        <p:spPr>
          <a:xfrm>
            <a:off x="3482101" y="3810000"/>
            <a:ext cx="0" cy="533400"/>
          </a:xfrm>
          <a:prstGeom prst="line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630630-4ED3-4EC3-9707-3127C2AFE908}"/>
              </a:ext>
            </a:extLst>
          </p:cNvPr>
          <p:cNvCxnSpPr/>
          <p:nvPr/>
        </p:nvCxnSpPr>
        <p:spPr>
          <a:xfrm>
            <a:off x="5741110" y="3810000"/>
            <a:ext cx="0" cy="533400"/>
          </a:xfrm>
          <a:prstGeom prst="line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2" descr="Image result for al khwarizmi">
            <a:extLst>
              <a:ext uri="{FF2B5EF4-FFF2-40B4-BE49-F238E27FC236}">
                <a16:creationId xmlns:a16="http://schemas.microsoft.com/office/drawing/2014/main" id="{4B1D0A0D-DCB4-488B-801C-3ECAA2034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89050" y="1763835"/>
            <a:ext cx="1378150" cy="1841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6" descr="Image result for ada lovelace">
            <a:extLst>
              <a:ext uri="{FF2B5EF4-FFF2-40B4-BE49-F238E27FC236}">
                <a16:creationId xmlns:a16="http://schemas.microsoft.com/office/drawing/2014/main" id="{E616E56D-C260-4843-9953-641D82A86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85830" y="2123500"/>
            <a:ext cx="1485899" cy="148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Image result for alan turing">
            <a:extLst>
              <a:ext uri="{FF2B5EF4-FFF2-40B4-BE49-F238E27FC236}">
                <a16:creationId xmlns:a16="http://schemas.microsoft.com/office/drawing/2014/main" id="{AE5116F5-6327-45CE-9192-41BFB437D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96200" y="4911784"/>
            <a:ext cx="1489016" cy="148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Image result for edsger dijkstra">
            <a:extLst>
              <a:ext uri="{FF2B5EF4-FFF2-40B4-BE49-F238E27FC236}">
                <a16:creationId xmlns:a16="http://schemas.microsoft.com/office/drawing/2014/main" id="{AE1A42E7-8F5E-48D9-B0A5-98A59EA13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72600" y="4899752"/>
            <a:ext cx="1116762" cy="148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Image result for donald knuth">
            <a:extLst>
              <a:ext uri="{FF2B5EF4-FFF2-40B4-BE49-F238E27FC236}">
                <a16:creationId xmlns:a16="http://schemas.microsoft.com/office/drawing/2014/main" id="{793FF93F-F1B3-4B5B-A6CF-BF031E160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76746" y="4899752"/>
            <a:ext cx="1340599" cy="148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 descr="Image result for stephen cook">
            <a:extLst>
              <a:ext uri="{FF2B5EF4-FFF2-40B4-BE49-F238E27FC236}">
                <a16:creationId xmlns:a16="http://schemas.microsoft.com/office/drawing/2014/main" id="{58AAEEAB-F0A9-48EE-9EBC-1D35F7F8E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72313" y="2107495"/>
            <a:ext cx="2023877" cy="1517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uclid">
            <a:extLst>
              <a:ext uri="{FF2B5EF4-FFF2-40B4-BE49-F238E27FC236}">
                <a16:creationId xmlns:a16="http://schemas.microsoft.com/office/drawing/2014/main" id="{2660CED9-F5F7-4C7B-B86C-4FFE48592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9951" y="1883003"/>
            <a:ext cx="1146098" cy="1722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499D649-39AE-4EF8-85FC-C4DB4F268687}"/>
              </a:ext>
            </a:extLst>
          </p:cNvPr>
          <p:cNvSpPr txBox="1"/>
          <p:nvPr/>
        </p:nvSpPr>
        <p:spPr>
          <a:xfrm>
            <a:off x="689189" y="4419212"/>
            <a:ext cx="907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300 BC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3D419A-6454-4080-8BA9-8BE58A6300CB}"/>
              </a:ext>
            </a:extLst>
          </p:cNvPr>
          <p:cNvSpPr txBox="1"/>
          <p:nvPr/>
        </p:nvSpPr>
        <p:spPr>
          <a:xfrm>
            <a:off x="3195003" y="4419212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800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4CA64A-E886-43CB-BCE3-03FD761B7C7E}"/>
              </a:ext>
            </a:extLst>
          </p:cNvPr>
          <p:cNvSpPr txBox="1"/>
          <p:nvPr/>
        </p:nvSpPr>
        <p:spPr>
          <a:xfrm>
            <a:off x="5366253" y="4419212"/>
            <a:ext cx="7040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1600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10888CC-8722-4118-A244-C502D5EA9AAA}"/>
              </a:ext>
            </a:extLst>
          </p:cNvPr>
          <p:cNvCxnSpPr/>
          <p:nvPr/>
        </p:nvCxnSpPr>
        <p:spPr>
          <a:xfrm>
            <a:off x="7648263" y="3810000"/>
            <a:ext cx="0" cy="533400"/>
          </a:xfrm>
          <a:prstGeom prst="line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D1220DF-8CC1-499A-B7E4-A08ADA84CB6D}"/>
              </a:ext>
            </a:extLst>
          </p:cNvPr>
          <p:cNvSpPr txBox="1"/>
          <p:nvPr/>
        </p:nvSpPr>
        <p:spPr>
          <a:xfrm>
            <a:off x="7273406" y="4419212"/>
            <a:ext cx="7040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1800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F9A576-6719-431C-968C-57AEB63768B9}"/>
              </a:ext>
            </a:extLst>
          </p:cNvPr>
          <p:cNvCxnSpPr/>
          <p:nvPr/>
        </p:nvCxnSpPr>
        <p:spPr>
          <a:xfrm>
            <a:off x="8846013" y="3810000"/>
            <a:ext cx="0" cy="533400"/>
          </a:xfrm>
          <a:prstGeom prst="line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92F5E9D-952E-468C-86FA-0FC5E6C1731D}"/>
              </a:ext>
            </a:extLst>
          </p:cNvPr>
          <p:cNvSpPr txBox="1"/>
          <p:nvPr/>
        </p:nvSpPr>
        <p:spPr>
          <a:xfrm>
            <a:off x="8471156" y="4419212"/>
            <a:ext cx="7040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1900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2827B0-08F1-4BCB-9772-A769D2187028}"/>
              </a:ext>
            </a:extLst>
          </p:cNvPr>
          <p:cNvSpPr txBox="1"/>
          <p:nvPr/>
        </p:nvSpPr>
        <p:spPr>
          <a:xfrm>
            <a:off x="770942" y="145292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Euclid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D8186C-D98B-4DE4-AD8F-64A475A1CF18}"/>
              </a:ext>
            </a:extLst>
          </p:cNvPr>
          <p:cNvSpPr txBox="1"/>
          <p:nvPr/>
        </p:nvSpPr>
        <p:spPr>
          <a:xfrm>
            <a:off x="2971800" y="1452920"/>
            <a:ext cx="1416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Al-Khwarizmi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4471DC-098D-4AC5-8CA0-7BFFC72AC8A8}"/>
              </a:ext>
            </a:extLst>
          </p:cNvPr>
          <p:cNvSpPr txBox="1"/>
          <p:nvPr/>
        </p:nvSpPr>
        <p:spPr>
          <a:xfrm>
            <a:off x="5347016" y="1452920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Gauss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8A53ED-A013-4725-A658-78E287713A0E}"/>
              </a:ext>
            </a:extLst>
          </p:cNvPr>
          <p:cNvSpPr txBox="1"/>
          <p:nvPr/>
        </p:nvSpPr>
        <p:spPr>
          <a:xfrm>
            <a:off x="6940408" y="1452920"/>
            <a:ext cx="1415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 Lovelace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3ED0A0E-97A4-4411-A283-55ECF372E8B8}"/>
              </a:ext>
            </a:extLst>
          </p:cNvPr>
          <p:cNvSpPr txBox="1"/>
          <p:nvPr/>
        </p:nvSpPr>
        <p:spPr>
          <a:xfrm>
            <a:off x="9641547" y="1447800"/>
            <a:ext cx="1485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Stephen Cook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EFCF9C-8A59-4F16-99A1-CB1113983563}"/>
              </a:ext>
            </a:extLst>
          </p:cNvPr>
          <p:cNvSpPr txBox="1"/>
          <p:nvPr/>
        </p:nvSpPr>
        <p:spPr>
          <a:xfrm>
            <a:off x="7820923" y="6488668"/>
            <a:ext cx="1239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Alan Turing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89168C-063C-48D1-BB7B-985AB8915D18}"/>
              </a:ext>
            </a:extLst>
          </p:cNvPr>
          <p:cNvSpPr txBox="1"/>
          <p:nvPr/>
        </p:nvSpPr>
        <p:spPr>
          <a:xfrm>
            <a:off x="9153392" y="6488668"/>
            <a:ext cx="156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Edsger</a:t>
            </a:r>
            <a:r>
              <a:rPr lang="en-US" dirty="0"/>
              <a:t> Dijkstra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584AF7-4D20-46B8-97FD-D6B46320F453}"/>
              </a:ext>
            </a:extLst>
          </p:cNvPr>
          <p:cNvSpPr txBox="1"/>
          <p:nvPr/>
        </p:nvSpPr>
        <p:spPr>
          <a:xfrm>
            <a:off x="10804713" y="6480281"/>
            <a:ext cx="118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Don Knuth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4AD93F8-781D-4008-B08C-E03DA928E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10420" y="1818879"/>
            <a:ext cx="1415701" cy="1803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4716B4-38C2-0546-B334-0CE549787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05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/>
      <p:bldP spid="26" grpId="0"/>
      <p:bldP spid="28" grpId="0"/>
      <p:bldP spid="30" grpId="0"/>
      <p:bldP spid="23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problem: Sorting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How do you implement a general-purpose sort that is as efficient as possible in both space and time, and is </a:t>
            </a:r>
            <a:r>
              <a:rPr lang="en-US" i="1" dirty="0"/>
              <a:t>stable</a:t>
            </a:r>
            <a:r>
              <a:rPr lang="en-US" dirty="0"/>
              <a:t>?</a:t>
            </a:r>
          </a:p>
          <a:p>
            <a:r>
              <a:rPr lang="en-US" dirty="0"/>
              <a:t>One solution is </a:t>
            </a:r>
            <a:r>
              <a:rPr lang="en-US" dirty="0" err="1"/>
              <a:t>mergesort</a:t>
            </a:r>
            <a:endParaRPr lang="en-US" dirty="0"/>
          </a:p>
          <a:p>
            <a:pPr lvl="1" algn="l"/>
            <a:r>
              <a:rPr lang="en-US" dirty="0"/>
              <a:t>We’ll see later why </a:t>
            </a:r>
            <a:r>
              <a:rPr lang="en-US" dirty="0" err="1"/>
              <a:t>quicksort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/>
              <a:t>heapsort</a:t>
            </a:r>
            <a:r>
              <a:rPr lang="en-US" dirty="0"/>
              <a:t>, and radix sort are </a:t>
            </a:r>
            <a:br>
              <a:rPr lang="en-US" dirty="0"/>
            </a:br>
            <a:r>
              <a:rPr lang="en-US" dirty="0"/>
              <a:t>not sufficient</a:t>
            </a:r>
          </a:p>
          <a:p>
            <a:pPr algn="l"/>
            <a:r>
              <a:rPr lang="en-US" dirty="0"/>
              <a:t>This is an application </a:t>
            </a:r>
            <a:br>
              <a:rPr lang="en-US" dirty="0"/>
            </a:br>
            <a:r>
              <a:rPr lang="en-US" dirty="0"/>
              <a:t>of both </a:t>
            </a:r>
            <a:r>
              <a:rPr lang="en-US" i="1" dirty="0"/>
              <a:t>sorting</a:t>
            </a:r>
            <a:r>
              <a:rPr lang="en-US" dirty="0"/>
              <a:t> and </a:t>
            </a:r>
            <a:br>
              <a:rPr lang="en-US" dirty="0"/>
            </a:br>
            <a:r>
              <a:rPr lang="en-US" i="1" dirty="0"/>
              <a:t>divide and conquer</a:t>
            </a:r>
            <a:endParaRPr lang="en-US" dirty="0"/>
          </a:p>
        </p:txBody>
      </p:sp>
      <p:pic>
        <p:nvPicPr>
          <p:cNvPr id="5" name="Picture 4" descr="500px-Merge_sort_algorithm_diagram.svg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77000" y="2111375"/>
            <a:ext cx="4762500" cy="458152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problem: Interval scheduling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Interval scheduling</a:t>
            </a:r>
          </a:p>
          <a:p>
            <a:pPr lvl="1"/>
            <a:r>
              <a:rPr lang="en-US" dirty="0"/>
              <a:t>Given a series of requests, each with a start time and end time, maximize the number of requests scheduled</a:t>
            </a:r>
          </a:p>
          <a:p>
            <a:pPr lvl="1"/>
            <a:r>
              <a:rPr lang="en-US" dirty="0"/>
              <a:t>This is solved by a </a:t>
            </a:r>
            <a:r>
              <a:rPr lang="en-US" i="1" dirty="0"/>
              <a:t>greedy </a:t>
            </a:r>
            <a:r>
              <a:rPr lang="en-US" dirty="0"/>
              <a:t>algorithm</a:t>
            </a:r>
          </a:p>
          <a:p>
            <a:pPr lvl="1"/>
            <a:r>
              <a:rPr lang="en-US" dirty="0"/>
              <a:t>Most of the CS 2150 algorithms you’ve seen are greedy algorithms: </a:t>
            </a:r>
            <a:r>
              <a:rPr lang="en-US" dirty="0" err="1"/>
              <a:t>Dijkstra’s</a:t>
            </a:r>
            <a:r>
              <a:rPr lang="en-US" dirty="0"/>
              <a:t> shortest path, both MST algorithms, etc.</a:t>
            </a:r>
          </a:p>
          <a:p>
            <a:endParaRPr lang="en-US" dirty="0"/>
          </a:p>
        </p:txBody>
      </p:sp>
      <p:pic>
        <p:nvPicPr>
          <p:cNvPr id="4" name="Picture 2" descr="C:\WINDOWS\Desktop\Oh_type\kleinberg_GIF_01to10\kleinberg_01F04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/>
          <a:srcRect b="21358"/>
          <a:stretch>
            <a:fillRect/>
          </a:stretch>
        </p:blipFill>
        <p:spPr bwMode="auto">
          <a:xfrm>
            <a:off x="2209800" y="3962400"/>
            <a:ext cx="7772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41</a:t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Motivating problem: Weighted interval scheduling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Weighted interval scheduling</a:t>
            </a:r>
          </a:p>
          <a:p>
            <a:pPr lvl="1"/>
            <a:r>
              <a:rPr lang="en-US" dirty="0"/>
              <a:t>Same as the regular interval scheduling, but in addition each request has a cost associated with it</a:t>
            </a:r>
          </a:p>
          <a:p>
            <a:pPr lvl="1"/>
            <a:r>
              <a:rPr lang="en-US" dirty="0"/>
              <a:t>The goal is to maximize the cost from scheduling the items</a:t>
            </a:r>
          </a:p>
          <a:p>
            <a:pPr lvl="1"/>
            <a:r>
              <a:rPr lang="en-US" dirty="0"/>
              <a:t>This is solved by </a:t>
            </a:r>
            <a:r>
              <a:rPr lang="en-US" i="1" dirty="0"/>
              <a:t>dynamic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5" name="Picture 2" descr="C:\WINDOWS\Desktop\Oh_type\kleinberg_GIF_01to10\kleinberg_01F04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/>
          <a:srcRect b="21358"/>
          <a:stretch>
            <a:fillRect/>
          </a:stretch>
        </p:blipFill>
        <p:spPr bwMode="auto">
          <a:xfrm>
            <a:off x="2209800" y="3962400"/>
            <a:ext cx="7772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problem: Bipartite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Bipartite matching</a:t>
            </a:r>
          </a:p>
          <a:p>
            <a:pPr lvl="1"/>
            <a:r>
              <a:rPr lang="en-US" dirty="0"/>
              <a:t>Given a graph </a:t>
            </a:r>
            <a:r>
              <a:rPr lang="en-US" i="1" dirty="0"/>
              <a:t>G</a:t>
            </a:r>
            <a:r>
              <a:rPr lang="en-US" dirty="0"/>
              <a:t>, find the maximum sub-graph of </a:t>
            </a:r>
            <a:r>
              <a:rPr lang="en-US" i="1" dirty="0"/>
              <a:t>G</a:t>
            </a:r>
            <a:r>
              <a:rPr lang="en-US" dirty="0"/>
              <a:t> that partitions </a:t>
            </a:r>
            <a:r>
              <a:rPr lang="en-US" i="1" dirty="0"/>
              <a:t>G</a:t>
            </a:r>
            <a:r>
              <a:rPr lang="en-US" dirty="0"/>
              <a:t> into sets </a:t>
            </a:r>
            <a:r>
              <a:rPr lang="en-US" i="1" dirty="0"/>
              <a:t>X</a:t>
            </a:r>
            <a:r>
              <a:rPr lang="en-US" dirty="0"/>
              <a:t> and </a:t>
            </a:r>
            <a:r>
              <a:rPr lang="en-US" i="1" dirty="0"/>
              <a:t>Y</a:t>
            </a:r>
            <a:r>
              <a:rPr lang="en-US" dirty="0"/>
              <a:t> such that no node from </a:t>
            </a:r>
            <a:r>
              <a:rPr lang="en-US" i="1" dirty="0"/>
              <a:t>X</a:t>
            </a:r>
            <a:r>
              <a:rPr lang="en-US" dirty="0"/>
              <a:t> is connected to a node in </a:t>
            </a:r>
            <a:r>
              <a:rPr lang="en-US" i="1" dirty="0"/>
              <a:t>Y</a:t>
            </a:r>
            <a:r>
              <a:rPr lang="en-US" dirty="0"/>
              <a:t>, and vise-versa</a:t>
            </a:r>
          </a:p>
          <a:p>
            <a:pPr lvl="1" algn="l"/>
            <a:r>
              <a:rPr lang="en-US" dirty="0"/>
              <a:t>Example: given a series of requests, and </a:t>
            </a:r>
            <a:br>
              <a:rPr lang="en-US" dirty="0"/>
            </a:br>
            <a:r>
              <a:rPr lang="en-US" dirty="0"/>
              <a:t>entities that can handle each request </a:t>
            </a:r>
            <a:br>
              <a:rPr lang="en-US" dirty="0"/>
            </a:br>
            <a:r>
              <a:rPr lang="en-US" dirty="0"/>
              <a:t>(such people, computers, etc.), find the </a:t>
            </a:r>
            <a:br>
              <a:rPr lang="en-US" dirty="0"/>
            </a:br>
            <a:r>
              <a:rPr lang="en-US" dirty="0"/>
              <a:t>optimal matching of requests to entities</a:t>
            </a:r>
          </a:p>
          <a:p>
            <a:pPr lvl="1" algn="l"/>
            <a:r>
              <a:rPr lang="en-US" dirty="0"/>
              <a:t>This is a </a:t>
            </a:r>
            <a:r>
              <a:rPr lang="en-US" i="1" dirty="0"/>
              <a:t>network flow </a:t>
            </a:r>
            <a:r>
              <a:rPr lang="en-US" dirty="0"/>
              <a:t>problem</a:t>
            </a:r>
          </a:p>
          <a:p>
            <a:pPr lvl="1"/>
            <a:endParaRPr lang="en-US" dirty="0"/>
          </a:p>
          <a:p>
            <a:pPr lvl="1"/>
            <a:endParaRPr lang="en-US" dirty="0" err="1"/>
          </a:p>
        </p:txBody>
      </p:sp>
      <p:pic>
        <p:nvPicPr>
          <p:cNvPr id="4" name="Picture 2" descr="C:\WINDOWS\Desktop\Oh_type\kleinberg_GIF_01to10\kleinberg_01F05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5229" b="17647"/>
          <a:stretch>
            <a:fillRect/>
          </a:stretch>
        </p:blipFill>
        <p:spPr bwMode="auto">
          <a:xfrm>
            <a:off x="6918406" y="3124200"/>
            <a:ext cx="3749594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43</a:t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problem: Independent 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Independent set</a:t>
            </a:r>
          </a:p>
          <a:p>
            <a:pPr lvl="1"/>
            <a:r>
              <a:rPr lang="en-US" dirty="0"/>
              <a:t>Given a graph </a:t>
            </a:r>
            <a:r>
              <a:rPr lang="en-US" i="1" dirty="0"/>
              <a:t>G</a:t>
            </a:r>
            <a:r>
              <a:rPr lang="en-US" dirty="0"/>
              <a:t>, find the maximum size subset </a:t>
            </a:r>
            <a:r>
              <a:rPr lang="en-US" i="1" dirty="0"/>
              <a:t>X</a:t>
            </a:r>
            <a:r>
              <a:rPr lang="en-US" dirty="0"/>
              <a:t> of </a:t>
            </a:r>
            <a:r>
              <a:rPr lang="en-US" i="1" dirty="0"/>
              <a:t>G</a:t>
            </a:r>
            <a:r>
              <a:rPr lang="en-US" dirty="0"/>
              <a:t> such that no two nodes in </a:t>
            </a:r>
            <a:r>
              <a:rPr lang="en-US" i="1" dirty="0"/>
              <a:t>X</a:t>
            </a:r>
            <a:r>
              <a:rPr lang="en-US" dirty="0"/>
              <a:t> are connected to each other</a:t>
            </a:r>
          </a:p>
          <a:p>
            <a:pPr lvl="1" algn="l"/>
            <a:r>
              <a:rPr lang="en-US" dirty="0"/>
              <a:t>This is a </a:t>
            </a:r>
            <a:r>
              <a:rPr lang="en-US" i="1" dirty="0"/>
              <a:t>NP-complete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problem</a:t>
            </a:r>
          </a:p>
          <a:p>
            <a:pPr lvl="1" algn="l"/>
            <a:r>
              <a:rPr lang="en-US" dirty="0"/>
              <a:t>You’ve seen TSP (travelling </a:t>
            </a:r>
            <a:br>
              <a:rPr lang="en-US" dirty="0"/>
            </a:br>
            <a:r>
              <a:rPr lang="en-US" dirty="0"/>
              <a:t>salesperson problem) in CS </a:t>
            </a:r>
            <a:br>
              <a:rPr lang="en-US" dirty="0"/>
            </a:br>
            <a:r>
              <a:rPr lang="en-US" dirty="0"/>
              <a:t>2150, which is a </a:t>
            </a:r>
            <a:br>
              <a:rPr lang="en-US" dirty="0"/>
            </a:br>
            <a:r>
              <a:rPr lang="en-US" dirty="0"/>
              <a:t>NP-complete problem</a:t>
            </a:r>
          </a:p>
        </p:txBody>
      </p:sp>
      <p:pic>
        <p:nvPicPr>
          <p:cNvPr id="4" name="Picture 2" descr="C:\WINDOWS\Desktop\Oh_type\kleinberg_GIF_01to10\kleinberg_01F06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/>
          <a:srcRect l="6671" t="9150" r="4827" b="28105"/>
          <a:stretch>
            <a:fillRect/>
          </a:stretch>
        </p:blipFill>
        <p:spPr bwMode="auto">
          <a:xfrm>
            <a:off x="6019800" y="2895600"/>
            <a:ext cx="419100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D9103-0C5C-48AC-B68E-3ED2C1647047}" type="slidenum">
              <a:rPr lang="en-US" smtClean="0"/>
              <a:pPr/>
              <a:t>44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1F29A-5ADC-5145-9DAD-62DC72443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Algorithm?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25F7B-4E6D-6E42-8D1F-4C9E0BD68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mathematics and computer science, an algorithm is </a:t>
            </a:r>
            <a:r>
              <a:rPr lang="en-US" dirty="0">
                <a:solidFill>
                  <a:srgbClr val="C00000"/>
                </a:solidFill>
              </a:rPr>
              <a:t>a finite sequence of well-defined, computer-implementable instructions</a:t>
            </a:r>
            <a:r>
              <a:rPr lang="en-US" dirty="0"/>
              <a:t>, typically to solve a class of problems or to perform a computation. Algorithms are </a:t>
            </a:r>
            <a:r>
              <a:rPr lang="en-US" dirty="0">
                <a:solidFill>
                  <a:srgbClr val="C00000"/>
                </a:solidFill>
              </a:rPr>
              <a:t>unambiguous specifications</a:t>
            </a:r>
            <a:r>
              <a:rPr lang="en-US" dirty="0"/>
              <a:t> for performing calculation, data processing, automated reasoning, and other tasks. [Wikipedia Jan 2020]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An algorithm is </a:t>
            </a:r>
            <a:r>
              <a:rPr lang="en-US" dirty="0">
                <a:solidFill>
                  <a:srgbClr val="C00000"/>
                </a:solidFill>
              </a:rPr>
              <a:t>a step by step procedure </a:t>
            </a:r>
            <a:r>
              <a:rPr lang="en-US" dirty="0"/>
              <a:t>to solve logical and mathematical problems. [Simple English Wikipedia Aug 2019]</a:t>
            </a:r>
            <a:br>
              <a:rPr lang="en-US" dirty="0"/>
            </a:br>
            <a:endParaRPr lang="en-US" dirty="0"/>
          </a:p>
          <a:p>
            <a:r>
              <a:rPr lang="en-US" dirty="0">
                <a:hlinkClick r:id="rId3"/>
              </a:rPr>
              <a:t>Motivating example</a:t>
            </a:r>
            <a:endParaRPr lang="en-US" dirty="0"/>
          </a:p>
          <a:p>
            <a:r>
              <a:rPr lang="en-US" b="1" dirty="0"/>
              <a:t>Takeaway:</a:t>
            </a:r>
            <a:r>
              <a:rPr lang="en-US" dirty="0"/>
              <a:t> Being </a:t>
            </a:r>
            <a:r>
              <a:rPr lang="en-US" u="sng" dirty="0"/>
              <a:t>unambiguous</a:t>
            </a:r>
            <a:r>
              <a:rPr lang="en-US" dirty="0"/>
              <a:t> is not always easy!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F6F398-DBF4-CD4C-AE5E-5E692526B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6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Create an awesome learning experience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Instill enthusiasm for problem solving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Give broad perspective on computer science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Have fun!</a:t>
            </a:r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2DBC18-4A83-2E4D-98E3-AB798588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0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Co-Instructors</a:t>
            </a:r>
          </a:p>
        </p:txBody>
      </p:sp>
      <p:pic>
        <p:nvPicPr>
          <p:cNvPr id="4" name="Picture 2" descr="https://engineering.virginia.edu/sites/default/files/styles/faculty_headshot/public/small.jpg?itok=VsPBmqqo">
            <a:extLst>
              <a:ext uri="{FF2B5EF4-FFF2-40B4-BE49-F238E27FC236}">
                <a16:creationId xmlns:a16="http://schemas.microsoft.com/office/drawing/2014/main" id="{935995C2-9DEB-44F2-8DB5-799CAB867C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7271" y="1968755"/>
            <a:ext cx="2100788" cy="210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B71DFD7-B9E9-4D34-9DCE-C5839BBA01C1}"/>
              </a:ext>
            </a:extLst>
          </p:cNvPr>
          <p:cNvSpPr txBox="1">
            <a:spLocks/>
          </p:cNvSpPr>
          <p:nvPr/>
        </p:nvSpPr>
        <p:spPr>
          <a:xfrm>
            <a:off x="8334373" y="1944841"/>
            <a:ext cx="3248027" cy="2148617"/>
          </a:xfrm>
          <a:prstGeom prst="rect">
            <a:avLst/>
          </a:prstGeom>
        </p:spPr>
        <p:txBody>
          <a:bodyPr vert="horz" lIns="91440" tIns="45720" rIns="91440" bIns="45720" numCol="1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Prof. Horton</a:t>
            </a:r>
          </a:p>
          <a:p>
            <a:r>
              <a:rPr lang="en-US" sz="2400" dirty="0"/>
              <a:t>Rice 401</a:t>
            </a:r>
          </a:p>
          <a:p>
            <a:r>
              <a:rPr lang="en-US" sz="2400" dirty="0" err="1"/>
              <a:t>horton@virginia.edu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Email or Piazza</a:t>
            </a:r>
            <a:br>
              <a:rPr lang="en-US" sz="2400" dirty="0"/>
            </a:br>
            <a:r>
              <a:rPr lang="en-US" sz="2400" dirty="0"/>
              <a:t>   (no DMs in Discord)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635843-0DF8-44BD-A90F-D1F95D197677}"/>
              </a:ext>
            </a:extLst>
          </p:cNvPr>
          <p:cNvSpPr/>
          <p:nvPr/>
        </p:nvSpPr>
        <p:spPr>
          <a:xfrm>
            <a:off x="1447800" y="4928175"/>
            <a:ext cx="85344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2800" dirty="0"/>
              <a:t>Office Hours TBD!  Wait for announcement!</a:t>
            </a:r>
          </a:p>
          <a:p>
            <a:pPr lvl="1" algn="ctr"/>
            <a:endParaRPr lang="en-US" sz="1400" dirty="0"/>
          </a:p>
          <a:p>
            <a:pPr lvl="1" algn="ctr"/>
            <a:r>
              <a:rPr lang="en-US" sz="2800" dirty="0"/>
              <a:t>See course website for TA office hours</a:t>
            </a:r>
          </a:p>
        </p:txBody>
      </p:sp>
      <p:pic>
        <p:nvPicPr>
          <p:cNvPr id="8" name="Picture 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6F554CF4-6265-D84F-A9B5-FF96EAB190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929825"/>
            <a:ext cx="1730907" cy="2163634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0FDACC3-A750-D54A-AB06-C1D3CBDBA752}"/>
              </a:ext>
            </a:extLst>
          </p:cNvPr>
          <p:cNvSpPr txBox="1">
            <a:spLocks/>
          </p:cNvSpPr>
          <p:nvPr/>
        </p:nvSpPr>
        <p:spPr>
          <a:xfrm>
            <a:off x="3000373" y="1944840"/>
            <a:ext cx="3248027" cy="2148617"/>
          </a:xfrm>
          <a:prstGeom prst="rect">
            <a:avLst/>
          </a:prstGeom>
        </p:spPr>
        <p:txBody>
          <a:bodyPr vert="horz" lIns="91440" tIns="45720" rIns="91440" bIns="45720" numCol="1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Prof. Hott</a:t>
            </a:r>
          </a:p>
          <a:p>
            <a:r>
              <a:rPr lang="en-US" sz="2400" dirty="0"/>
              <a:t>Rice 210</a:t>
            </a:r>
          </a:p>
          <a:p>
            <a:r>
              <a:rPr lang="en-US" sz="2400" dirty="0" err="1"/>
              <a:t>jrhott@virginia.edu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Email or Piazza</a:t>
            </a:r>
            <a:br>
              <a:rPr lang="en-US" sz="2400" dirty="0"/>
            </a:br>
            <a:r>
              <a:rPr lang="en-US" sz="2400" dirty="0"/>
              <a:t>   (no DMs in Discord)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233C7B-938C-9C45-B11F-4DDF4AD8D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95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635843-0DF8-44BD-A90F-D1F95D197677}"/>
              </a:ext>
            </a:extLst>
          </p:cNvPr>
          <p:cNvSpPr/>
          <p:nvPr/>
        </p:nvSpPr>
        <p:spPr>
          <a:xfrm>
            <a:off x="1104900" y="1524000"/>
            <a:ext cx="99822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endParaRPr lang="en-US" sz="3200" dirty="0"/>
          </a:p>
          <a:p>
            <a:pPr marL="14288" lvl="1" algn="ctr"/>
            <a:r>
              <a:rPr lang="en-US" sz="3200" b="1" u="sng" dirty="0"/>
              <a:t>Course website:  </a:t>
            </a:r>
            <a:r>
              <a:rPr lang="en-US" sz="3200" dirty="0">
                <a:hlinkClick r:id="rId2"/>
              </a:rPr>
              <a:t>https://uva-cs.github.io/cs4102-s22</a:t>
            </a:r>
            <a:br>
              <a:rPr lang="en-US" sz="3200" dirty="0"/>
            </a:br>
            <a:r>
              <a:rPr lang="en-US" sz="3200" dirty="0"/>
              <a:t>Including syllabus, resources, slides, HWs, etc.</a:t>
            </a:r>
          </a:p>
          <a:p>
            <a:pPr marL="14288" lvl="1" algn="ctr"/>
            <a:endParaRPr lang="en-US" sz="3200" dirty="0"/>
          </a:p>
          <a:p>
            <a:pPr marL="14288" lvl="1" algn="ctr"/>
            <a:r>
              <a:rPr lang="en-US" sz="3200" dirty="0"/>
              <a:t>Also </a:t>
            </a:r>
            <a:r>
              <a:rPr lang="en-US" sz="3200" b="1" u="sng" dirty="0"/>
              <a:t>Collab</a:t>
            </a:r>
            <a:r>
              <a:rPr lang="en-US" sz="3200" u="sng" dirty="0"/>
              <a:t> </a:t>
            </a:r>
            <a:r>
              <a:rPr lang="en-US" sz="3200" dirty="0"/>
              <a:t>for some things (e.g. lecture recordings)</a:t>
            </a:r>
            <a:endParaRPr lang="en-US" sz="3200" b="1" u="sng" dirty="0"/>
          </a:p>
          <a:p>
            <a:pPr marL="14288" lvl="1" algn="ctr"/>
            <a:endParaRPr lang="en-US" sz="3200" i="1" u="sng" dirty="0"/>
          </a:p>
          <a:p>
            <a:pPr marL="14288" lvl="1" algn="ctr"/>
            <a:r>
              <a:rPr lang="en-US" sz="3200" dirty="0"/>
              <a:t>Piazza for student questions?  Yes, through Collab</a:t>
            </a:r>
          </a:p>
          <a:p>
            <a:pPr marL="14288" lvl="1" algn="ctr"/>
            <a:r>
              <a:rPr lang="en-US" sz="3200" dirty="0"/>
              <a:t>Online office hours through Discord</a:t>
            </a:r>
          </a:p>
          <a:p>
            <a:pPr marL="14288" lvl="1" algn="ctr"/>
            <a:r>
              <a:rPr lang="en-US" sz="3200" dirty="0"/>
              <a:t>Anonymous feedback?  No….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5C9CE6-26FF-9D43-8C84-B76C8A3BA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603E-186F-4CC7-B8E2-5FD613D3E2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701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AD6DF-FDEA-5547-BC63-93400EE9B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Course Modifications (Hott)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A81153-6B81-114B-818F-C3533A324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CF703C0-053C-1441-8F06-952EC6232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1574" y="1760627"/>
            <a:ext cx="2393950" cy="423672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0CE17BDA-A5DF-5B4C-A12C-5BA026BFF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7624" y="3474294"/>
            <a:ext cx="2644153" cy="332020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695B9B-0C5E-2540-84FD-62946A722A25}"/>
              </a:ext>
            </a:extLst>
          </p:cNvPr>
          <p:cNvSpPr txBox="1">
            <a:spLocks/>
          </p:cNvSpPr>
          <p:nvPr/>
        </p:nvSpPr>
        <p:spPr>
          <a:xfrm>
            <a:off x="838201" y="2178657"/>
            <a:ext cx="6246407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0838" indent="-336550">
              <a:buFont typeface="Arial" panose="020B0604020202020204" pitchFamily="34" charset="0"/>
              <a:buChar char="•"/>
            </a:pPr>
            <a:r>
              <a:rPr lang="en-US" dirty="0"/>
              <a:t>Modified Meeting Format (</a:t>
            </a:r>
            <a:r>
              <a:rPr lang="en-US" dirty="0" err="1"/>
              <a:t>Hott’s</a:t>
            </a:r>
            <a:r>
              <a:rPr lang="en-US" dirty="0"/>
              <a:t> section)</a:t>
            </a:r>
          </a:p>
          <a:p>
            <a:pPr marL="350838" indent="-336550">
              <a:buFont typeface="Arial" panose="020B0604020202020204" pitchFamily="34" charset="0"/>
              <a:buChar char="•"/>
            </a:pPr>
            <a:r>
              <a:rPr lang="en-US" dirty="0"/>
              <a:t>Online Synchronous on Zoom</a:t>
            </a:r>
          </a:p>
          <a:p>
            <a:pPr marL="1036638" lvl="1" indent="-336550"/>
            <a:r>
              <a:rPr lang="en-US" dirty="0"/>
              <a:t>Recordings posted to Panopto</a:t>
            </a:r>
          </a:p>
          <a:p>
            <a:pPr marL="350838" indent="-336550">
              <a:buFont typeface="Arial" panose="020B0604020202020204" pitchFamily="34" charset="0"/>
              <a:buChar char="•"/>
            </a:pPr>
            <a:r>
              <a:rPr lang="en-US" dirty="0"/>
              <a:t>Resume in-person: Feb 8</a:t>
            </a:r>
          </a:p>
          <a:p>
            <a:pPr marL="1036638" lvl="1" indent="-336550"/>
            <a:r>
              <a:rPr lang="en-US" dirty="0"/>
              <a:t>MEC 205</a:t>
            </a:r>
          </a:p>
        </p:txBody>
      </p:sp>
    </p:spTree>
    <p:extLst>
      <p:ext uri="{BB962C8B-B14F-4D97-AF65-F5344CB8AC3E}">
        <p14:creationId xmlns:p14="http://schemas.microsoft.com/office/powerpoint/2010/main" val="29837793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UV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32D4B"/>
        </a:solidFill>
        <a:ln>
          <a:noFill/>
        </a:ln>
      </a:spPr>
      <a:bodyPr rtlCol="0" anchor="ctr"/>
      <a:lstStyle>
        <a:defPPr algn="ctr">
          <a:defRPr sz="2000" b="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76200">
          <a:headEnd type="none" w="med" len="med"/>
          <a:tailEnd type="none" w="med" len="me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A" id="{D4972FA8-4E12-4E53-A986-BB0CFD968656}" vid="{361E9A2C-2F2B-4256-AC50-F5A6FF6E03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UVA</Template>
  <TotalTime>41506</TotalTime>
  <Words>3079</Words>
  <Application>Microsoft Macintosh PowerPoint</Application>
  <PresentationFormat>Widescreen</PresentationFormat>
  <Paragraphs>412</Paragraphs>
  <Slides>44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UVA</vt:lpstr>
      <vt:lpstr>CS 4102: Algorithms  Lecture 1: Introduction and Logistics</vt:lpstr>
      <vt:lpstr>PowerPoint Presentation</vt:lpstr>
      <vt:lpstr>PowerPoint Presentation</vt:lpstr>
      <vt:lpstr>A Historic Perspective</vt:lpstr>
      <vt:lpstr>What Is an Algorithm?</vt:lpstr>
      <vt:lpstr>Goals</vt:lpstr>
      <vt:lpstr>Co-Instructors</vt:lpstr>
      <vt:lpstr>Logistics</vt:lpstr>
      <vt:lpstr>Covid-19 Course Modifications (Hott)</vt:lpstr>
      <vt:lpstr>Covid-19 Course Modifications (Hott)</vt:lpstr>
      <vt:lpstr>Covid-19 Course Modifications (Hott)</vt:lpstr>
      <vt:lpstr>Requirements</vt:lpstr>
      <vt:lpstr>Warning</vt:lpstr>
      <vt:lpstr>“Learning Sources”</vt:lpstr>
      <vt:lpstr>Textbook</vt:lpstr>
      <vt:lpstr>Textbook</vt:lpstr>
      <vt:lpstr>Units and Assignments</vt:lpstr>
      <vt:lpstr>Grade Components</vt:lpstr>
      <vt:lpstr>Exams</vt:lpstr>
      <vt:lpstr>Basic Homeworks</vt:lpstr>
      <vt:lpstr>Advanced Homeworks</vt:lpstr>
      <vt:lpstr>Programs</vt:lpstr>
      <vt:lpstr>Basic Homework 1</vt:lpstr>
      <vt:lpstr>Academic Integrity</vt:lpstr>
      <vt:lpstr>Feedback</vt:lpstr>
      <vt:lpstr>A first algorithm: making change</vt:lpstr>
      <vt:lpstr>OK… But What’s It Really All About?</vt:lpstr>
      <vt:lpstr>Everyone Already Knows Many Algorithms! </vt:lpstr>
      <vt:lpstr>Making Change</vt:lpstr>
      <vt:lpstr>A Change Algorithm</vt:lpstr>
      <vt:lpstr>Is this a “good” algorithm?</vt:lpstr>
      <vt:lpstr>Evaluating Our Greedy Algorithm</vt:lpstr>
      <vt:lpstr>You’re Being Greedy!</vt:lpstr>
      <vt:lpstr>Does Greed Pay Off?</vt:lpstr>
      <vt:lpstr>Formal algorithmic description</vt:lpstr>
      <vt:lpstr>Change solution (greedy)</vt:lpstr>
      <vt:lpstr>Another Change Algorithm</vt:lpstr>
      <vt:lpstr>Change solution (brute-force)</vt:lpstr>
      <vt:lpstr>Motivating problems</vt:lpstr>
      <vt:lpstr>Motivating problem: Sorting</vt:lpstr>
      <vt:lpstr>Motivating problem: Interval scheduling</vt:lpstr>
      <vt:lpstr>Motivating problem: Weighted interval scheduling</vt:lpstr>
      <vt:lpstr>Motivating problem: Bipartite matching</vt:lpstr>
      <vt:lpstr>Motivating problem: Independent set</vt:lpstr>
    </vt:vector>
  </TitlesOfParts>
  <Company>UVA SEAS 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CS4102 Algorithms</dc:title>
  <dc:creator>njb2b</dc:creator>
  <cp:lastModifiedBy>Horton, Tom (tbh3f)</cp:lastModifiedBy>
  <cp:revision>210</cp:revision>
  <cp:lastPrinted>2022-01-20T15:53:59Z</cp:lastPrinted>
  <dcterms:created xsi:type="dcterms:W3CDTF">2017-08-20T14:36:13Z</dcterms:created>
  <dcterms:modified xsi:type="dcterms:W3CDTF">2022-01-20T15:54:31Z</dcterms:modified>
</cp:coreProperties>
</file>

<file path=docProps/thumbnail.jpeg>
</file>